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52"/>
  </p:notesMasterIdLst>
  <p:handoutMasterIdLst>
    <p:handoutMasterId r:id="rId53"/>
  </p:handoutMasterIdLst>
  <p:sldIdLst>
    <p:sldId id="256" r:id="rId2"/>
    <p:sldId id="257" r:id="rId3"/>
    <p:sldId id="668" r:id="rId4"/>
    <p:sldId id="678" r:id="rId5"/>
    <p:sldId id="679" r:id="rId6"/>
    <p:sldId id="683" r:id="rId7"/>
    <p:sldId id="680" r:id="rId8"/>
    <p:sldId id="681" r:id="rId9"/>
    <p:sldId id="682" r:id="rId10"/>
    <p:sldId id="686" r:id="rId11"/>
    <p:sldId id="687" r:id="rId12"/>
    <p:sldId id="691" r:id="rId13"/>
    <p:sldId id="688" r:id="rId14"/>
    <p:sldId id="710" r:id="rId15"/>
    <p:sldId id="689" r:id="rId16"/>
    <p:sldId id="690" r:id="rId17"/>
    <p:sldId id="692" r:id="rId18"/>
    <p:sldId id="693" r:id="rId19"/>
    <p:sldId id="706" r:id="rId20"/>
    <p:sldId id="702" r:id="rId21"/>
    <p:sldId id="705" r:id="rId22"/>
    <p:sldId id="704" r:id="rId23"/>
    <p:sldId id="694" r:id="rId24"/>
    <p:sldId id="711" r:id="rId25"/>
    <p:sldId id="703" r:id="rId26"/>
    <p:sldId id="685" r:id="rId27"/>
    <p:sldId id="712" r:id="rId28"/>
    <p:sldId id="713" r:id="rId29"/>
    <p:sldId id="714" r:id="rId30"/>
    <p:sldId id="716" r:id="rId31"/>
    <p:sldId id="684" r:id="rId32"/>
    <p:sldId id="695" r:id="rId33"/>
    <p:sldId id="696" r:id="rId34"/>
    <p:sldId id="697" r:id="rId35"/>
    <p:sldId id="698" r:id="rId36"/>
    <p:sldId id="699" r:id="rId37"/>
    <p:sldId id="700" r:id="rId38"/>
    <p:sldId id="701" r:id="rId39"/>
    <p:sldId id="707" r:id="rId40"/>
    <p:sldId id="708" r:id="rId41"/>
    <p:sldId id="709" r:id="rId42"/>
    <p:sldId id="715" r:id="rId43"/>
    <p:sldId id="721" r:id="rId44"/>
    <p:sldId id="719" r:id="rId45"/>
    <p:sldId id="720" r:id="rId46"/>
    <p:sldId id="718" r:id="rId47"/>
    <p:sldId id="723" r:id="rId48"/>
    <p:sldId id="717" r:id="rId49"/>
    <p:sldId id="676" r:id="rId50"/>
    <p:sldId id="677" r:id="rId51"/>
  </p:sldIdLst>
  <p:sldSz cx="9906000" cy="6858000" type="A4"/>
  <p:notesSz cx="6858000" cy="9144000"/>
  <p:defaultTextStyle>
    <a:defPPr>
      <a:defRPr lang="fr-FR"/>
    </a:defPPr>
    <a:lvl1pPr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5613" indent="1588"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2813" indent="1588"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0013" indent="1588"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7213" indent="1588"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Standardabschnitt" id="{FFE95301-928E-488A-B549-7ADE0C836130}">
          <p14:sldIdLst>
            <p14:sldId id="256"/>
            <p14:sldId id="257"/>
            <p14:sldId id="668"/>
            <p14:sldId id="678"/>
            <p14:sldId id="679"/>
            <p14:sldId id="683"/>
            <p14:sldId id="680"/>
            <p14:sldId id="681"/>
            <p14:sldId id="682"/>
            <p14:sldId id="686"/>
            <p14:sldId id="687"/>
            <p14:sldId id="691"/>
            <p14:sldId id="688"/>
            <p14:sldId id="710"/>
            <p14:sldId id="689"/>
            <p14:sldId id="690"/>
            <p14:sldId id="692"/>
            <p14:sldId id="693"/>
            <p14:sldId id="706"/>
            <p14:sldId id="702"/>
            <p14:sldId id="705"/>
            <p14:sldId id="704"/>
            <p14:sldId id="694"/>
            <p14:sldId id="711"/>
            <p14:sldId id="703"/>
            <p14:sldId id="685"/>
            <p14:sldId id="712"/>
            <p14:sldId id="713"/>
            <p14:sldId id="714"/>
            <p14:sldId id="716"/>
            <p14:sldId id="684"/>
            <p14:sldId id="695"/>
            <p14:sldId id="696"/>
            <p14:sldId id="697"/>
            <p14:sldId id="698"/>
            <p14:sldId id="699"/>
            <p14:sldId id="700"/>
            <p14:sldId id="701"/>
            <p14:sldId id="707"/>
            <p14:sldId id="708"/>
            <p14:sldId id="709"/>
            <p14:sldId id="715"/>
            <p14:sldId id="721"/>
            <p14:sldId id="719"/>
            <p14:sldId id="720"/>
            <p14:sldId id="718"/>
            <p14:sldId id="723"/>
            <p14:sldId id="717"/>
            <p14:sldId id="676"/>
            <p14:sldId id="677"/>
          </p14:sldIdLst>
        </p14:section>
      </p14:sectionLst>
    </p:ext>
    <p:ext uri="{EFAFB233-063F-42B5-8137-9DF3F51BA10A}">
      <p15:sldGuideLst xmlns:p15="http://schemas.microsoft.com/office/powerpoint/2012/main">
        <p15:guide id="1" orient="horz" pos="2160">
          <p15:clr>
            <a:srgbClr val="A4A3A4"/>
          </p15:clr>
        </p15:guide>
        <p15:guide id="2" pos="31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025"/>
    <a:srgbClr val="08214F"/>
    <a:srgbClr val="1F2C53"/>
    <a:srgbClr val="447E81"/>
    <a:srgbClr val="000059"/>
    <a:srgbClr val="00006D"/>
    <a:srgbClr val="F58393"/>
    <a:srgbClr val="399EA9"/>
    <a:srgbClr val="3DAAB5"/>
    <a:srgbClr val="328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86495" autoAdjust="0"/>
  </p:normalViewPr>
  <p:slideViewPr>
    <p:cSldViewPr snapToGrid="0" showGuides="1">
      <p:cViewPr varScale="1">
        <p:scale>
          <a:sx n="97" d="100"/>
          <a:sy n="97" d="100"/>
        </p:scale>
        <p:origin x="1764" y="90"/>
      </p:cViewPr>
      <p:guideLst>
        <p:guide orient="horz" pos="2160"/>
        <p:guide pos="3143"/>
      </p:guideLst>
    </p:cSldViewPr>
  </p:slideViewPr>
  <p:outlineViewPr>
    <p:cViewPr>
      <p:scale>
        <a:sx n="33" d="100"/>
        <a:sy n="33" d="100"/>
      </p:scale>
      <p:origin x="0" y="5840"/>
    </p:cViewPr>
  </p:outlineViewPr>
  <p:notesTextViewPr>
    <p:cViewPr>
      <p:scale>
        <a:sx n="1" d="1"/>
        <a:sy n="1" d="1"/>
      </p:scale>
      <p:origin x="0" y="0"/>
    </p:cViewPr>
  </p:notesTextViewPr>
  <p:sorterViewPr>
    <p:cViewPr>
      <p:scale>
        <a:sx n="124" d="100"/>
        <a:sy n="124" d="100"/>
      </p:scale>
      <p:origin x="0" y="14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883B93-72E2-444A-96F9-C685FD0B63F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62572FDB-E522-42A6-9872-10EE84076B4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endParaRPr lang="en-US" altLang="de-DE"/>
          </a:p>
        </p:txBody>
      </p:sp>
      <p:sp>
        <p:nvSpPr>
          <p:cNvPr id="4" name="Footer Placeholder 3">
            <a:extLst>
              <a:ext uri="{FF2B5EF4-FFF2-40B4-BE49-F238E27FC236}">
                <a16:creationId xmlns:a16="http://schemas.microsoft.com/office/drawing/2014/main" id="{19CD141A-D8E3-414B-99F9-FEB4772007D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BB8DCD51-BFCF-4A36-915E-80F1D6618F9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327792-BD76-4387-8CD7-38D5BB5BC6F6}" type="slidenum">
              <a:rPr lang="en-US" altLang="de-DE"/>
              <a:pPr/>
              <a:t>‹N°›</a:t>
            </a:fld>
            <a:endParaRPr lang="en-US" altLang="de-DE"/>
          </a:p>
        </p:txBody>
      </p:sp>
    </p:spTree>
    <p:extLst>
      <p:ext uri="{BB962C8B-B14F-4D97-AF65-F5344CB8AC3E}">
        <p14:creationId xmlns:p14="http://schemas.microsoft.com/office/powerpoint/2010/main" val="211755162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969120-D97D-46D8-9F56-6F78911F21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3" fontAlgn="auto">
              <a:spcBef>
                <a:spcPts val="0"/>
              </a:spcBef>
              <a:spcAft>
                <a:spcPts val="0"/>
              </a:spcAft>
              <a:defRPr sz="1200">
                <a:latin typeface="+mn-lt"/>
                <a:ea typeface="+mn-ea"/>
                <a:cs typeface="+mn-cs"/>
              </a:defRPr>
            </a:lvl1pPr>
          </a:lstStyle>
          <a:p>
            <a:pPr>
              <a:defRPr/>
            </a:pPr>
            <a:endParaRPr lang="fr-LU"/>
          </a:p>
        </p:txBody>
      </p:sp>
      <p:sp>
        <p:nvSpPr>
          <p:cNvPr id="3" name="Date Placeholder 2">
            <a:extLst>
              <a:ext uri="{FF2B5EF4-FFF2-40B4-BE49-F238E27FC236}">
                <a16:creationId xmlns:a16="http://schemas.microsoft.com/office/drawing/2014/main" id="{3D36BC6B-E59E-419C-9784-AAF75100AFCE}"/>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endParaRPr lang="fr-LU" altLang="de-DE"/>
          </a:p>
        </p:txBody>
      </p:sp>
      <p:sp>
        <p:nvSpPr>
          <p:cNvPr id="4" name="Slide Image Placeholder 3">
            <a:extLst>
              <a:ext uri="{FF2B5EF4-FFF2-40B4-BE49-F238E27FC236}">
                <a16:creationId xmlns:a16="http://schemas.microsoft.com/office/drawing/2014/main" id="{57BF5AE7-9313-4A1C-A5A9-D6FC70DF3CD9}"/>
              </a:ext>
            </a:extLst>
          </p:cNvPr>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pPr lvl="0"/>
            <a:endParaRPr lang="fr-LU" noProof="0"/>
          </a:p>
        </p:txBody>
      </p:sp>
      <p:sp>
        <p:nvSpPr>
          <p:cNvPr id="5" name="Notes Placeholder 4">
            <a:extLst>
              <a:ext uri="{FF2B5EF4-FFF2-40B4-BE49-F238E27FC236}">
                <a16:creationId xmlns:a16="http://schemas.microsoft.com/office/drawing/2014/main" id="{82216955-54C3-4709-BF01-E4A1087456F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LU" noProof="0"/>
          </a:p>
        </p:txBody>
      </p:sp>
      <p:sp>
        <p:nvSpPr>
          <p:cNvPr id="6" name="Footer Placeholder 5">
            <a:extLst>
              <a:ext uri="{FF2B5EF4-FFF2-40B4-BE49-F238E27FC236}">
                <a16:creationId xmlns:a16="http://schemas.microsoft.com/office/drawing/2014/main" id="{A45EBFA6-2505-4B38-AA12-3ED2C85781D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3" fontAlgn="auto">
              <a:spcBef>
                <a:spcPts val="0"/>
              </a:spcBef>
              <a:spcAft>
                <a:spcPts val="0"/>
              </a:spcAft>
              <a:defRPr sz="1200">
                <a:latin typeface="+mn-lt"/>
                <a:ea typeface="+mn-ea"/>
                <a:cs typeface="+mn-cs"/>
              </a:defRPr>
            </a:lvl1pPr>
          </a:lstStyle>
          <a:p>
            <a:pPr>
              <a:defRPr/>
            </a:pPr>
            <a:endParaRPr lang="fr-LU"/>
          </a:p>
        </p:txBody>
      </p:sp>
      <p:sp>
        <p:nvSpPr>
          <p:cNvPr id="7" name="Slide Number Placeholder 6">
            <a:extLst>
              <a:ext uri="{FF2B5EF4-FFF2-40B4-BE49-F238E27FC236}">
                <a16:creationId xmlns:a16="http://schemas.microsoft.com/office/drawing/2014/main" id="{105CFFF3-9220-4039-972C-B8A12A48845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4331DD3-5C97-4AB6-AC4C-3D1623ABA4CF}" type="slidenum">
              <a:rPr lang="fr-LU" altLang="de-DE"/>
              <a:pPr/>
              <a:t>‹N°›</a:t>
            </a:fld>
            <a:endParaRPr lang="fr-LU" altLang="de-DE"/>
          </a:p>
        </p:txBody>
      </p:sp>
    </p:spTree>
    <p:extLst>
      <p:ext uri="{BB962C8B-B14F-4D97-AF65-F5344CB8AC3E}">
        <p14:creationId xmlns:p14="http://schemas.microsoft.com/office/powerpoint/2010/main" val="226317581"/>
      </p:ext>
    </p:extLst>
  </p:cSld>
  <p:clrMap bg1="lt1" tx1="dk1" bg2="lt2" tx2="dk2" accent1="accent1" accent2="accent2" accent3="accent3" accent4="accent4" accent5="accent5" accent6="accent6" hlink="hlink" folHlink="folHlink"/>
  <p:hf sldNum="0" hdr="0" ftr="0"/>
  <p:notesStyle>
    <a:lvl1pPr algn="l" defTabSz="912813"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5613" algn="l" defTabSz="9128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2813" algn="l" defTabSz="9128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0013" algn="l" defTabSz="9128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7213" algn="l" defTabSz="9128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5933" algn="l" defTabSz="914373" rtl="0" eaLnBrk="1" latinLnBrk="0" hangingPunct="1">
      <a:defRPr sz="1200" kern="1200">
        <a:solidFill>
          <a:schemeClr val="tx1"/>
        </a:solidFill>
        <a:latin typeface="+mn-lt"/>
        <a:ea typeface="+mn-ea"/>
        <a:cs typeface="+mn-cs"/>
      </a:defRPr>
    </a:lvl6pPr>
    <a:lvl7pPr marL="2743120" algn="l" defTabSz="914373" rtl="0" eaLnBrk="1" latinLnBrk="0" hangingPunct="1">
      <a:defRPr sz="1200" kern="1200">
        <a:solidFill>
          <a:schemeClr val="tx1"/>
        </a:solidFill>
        <a:latin typeface="+mn-lt"/>
        <a:ea typeface="+mn-ea"/>
        <a:cs typeface="+mn-cs"/>
      </a:defRPr>
    </a:lvl7pPr>
    <a:lvl8pPr marL="3200307" algn="l" defTabSz="914373" rtl="0" eaLnBrk="1" latinLnBrk="0" hangingPunct="1">
      <a:defRPr sz="1200" kern="1200">
        <a:solidFill>
          <a:schemeClr val="tx1"/>
        </a:solidFill>
        <a:latin typeface="+mn-lt"/>
        <a:ea typeface="+mn-ea"/>
        <a:cs typeface="+mn-cs"/>
      </a:defRPr>
    </a:lvl8pPr>
    <a:lvl9pPr marL="3657494" algn="l" defTabSz="9143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232394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fr-FR" sz="1200" dirty="0">
                <a:latin typeface="Century Gothic" charset="0"/>
                <a:ea typeface="ＭＳ Ｐゴシック" charset="0"/>
              </a:rPr>
              <a:t>Le cerveau comporte des systèmes qui ont évolué de façon à orienter les comportements vers des stimuli fondamentaux pour la survie.</a:t>
            </a:r>
          </a:p>
          <a:p>
            <a:pPr eaLnBrk="1" hangingPunct="1">
              <a:lnSpc>
                <a:spcPct val="90000"/>
              </a:lnSpc>
            </a:pPr>
            <a:endParaRPr lang="fr-FR" sz="400" dirty="0">
              <a:latin typeface="Century Gothic" charset="0"/>
              <a:ea typeface="ＭＳ Ｐゴシック" charset="0"/>
            </a:endParaRPr>
          </a:p>
          <a:p>
            <a:pPr eaLnBrk="1" hangingPunct="1">
              <a:lnSpc>
                <a:spcPct val="90000"/>
              </a:lnSpc>
            </a:pPr>
            <a:r>
              <a:rPr lang="fr-FR" sz="1200" dirty="0">
                <a:latin typeface="Century Gothic" charset="0"/>
                <a:ea typeface="ＭＳ Ｐゴシック" charset="0"/>
              </a:rPr>
              <a:t>Les substances psychoactives activent artificiellement ces m</a:t>
            </a:r>
            <a:r>
              <a:rPr lang="fr-FR" altLang="ja-JP" sz="1200" dirty="0">
                <a:latin typeface="Century Gothic" charset="0"/>
                <a:ea typeface="ＭＳ Ｐゴシック" charset="0"/>
              </a:rPr>
              <a:t>ê</a:t>
            </a:r>
            <a:r>
              <a:rPr lang="fr-FR" sz="1200" dirty="0">
                <a:latin typeface="Century Gothic" charset="0"/>
                <a:ea typeface="ＭＳ Ｐゴシック" charset="0"/>
              </a:rPr>
              <a:t>mes voies, mais de manière extr</a:t>
            </a:r>
            <a:r>
              <a:rPr lang="fr-FR" altLang="ja-JP" sz="1200" dirty="0">
                <a:latin typeface="Century Gothic" charset="0"/>
                <a:ea typeface="ＭＳ Ｐゴシック" charset="0"/>
              </a:rPr>
              <a:t>ê</a:t>
            </a:r>
            <a:r>
              <a:rPr lang="fr-FR" sz="1200" dirty="0">
                <a:latin typeface="Century Gothic" charset="0"/>
                <a:ea typeface="ＭＳ Ｐゴシック" charset="0"/>
              </a:rPr>
              <a:t>mement forte, conduisant à un renforcement de la motivation à poursuivre ce comportement.</a:t>
            </a:r>
          </a:p>
          <a:p>
            <a:pPr eaLnBrk="1" hangingPunct="1">
              <a:lnSpc>
                <a:spcPct val="90000"/>
              </a:lnSpc>
            </a:pPr>
            <a:endParaRPr lang="fr-FR" sz="400" dirty="0">
              <a:latin typeface="Century Gothic" charset="0"/>
              <a:ea typeface="ＭＳ Ｐゴシック" charset="0"/>
            </a:endParaRPr>
          </a:p>
          <a:p>
            <a:pPr eaLnBrk="1" hangingPunct="1">
              <a:lnSpc>
                <a:spcPct val="90000"/>
              </a:lnSpc>
            </a:pPr>
            <a:r>
              <a:rPr lang="fr-FR" sz="1200" dirty="0">
                <a:latin typeface="Century Gothic" charset="0"/>
                <a:ea typeface="ＭＳ Ｐゴシック" charset="0"/>
              </a:rPr>
              <a:t>La dépendance résulterait d’une interaction complexe entre, d’une part, les effets physiologiques des substances sur les aires cérébrales associées à la motivation et à l’émotion et, d’autre part, l’« apprentissage » de la relation entre les substances et les signaux qui leur sont associés.</a:t>
            </a:r>
          </a:p>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S PGothic" panose="020B0600070205080204" pitchFamily="34" charset="-128"/>
                <a:cs typeface="ＭＳ Ｐゴシック" charset="0"/>
              </a:rPr>
              <a:t>Stades de l'évolution naturelle de l’usage d'après </a:t>
            </a:r>
            <a:r>
              <a:rPr lang="fr-FR" sz="1200" b="1" kern="1200" dirty="0" err="1">
                <a:solidFill>
                  <a:schemeClr val="tx1"/>
                </a:solidFill>
                <a:effectLst/>
                <a:latin typeface="+mn-lt"/>
                <a:ea typeface="MS PGothic" panose="020B0600070205080204" pitchFamily="34" charset="-128"/>
                <a:cs typeface="ＭＳ Ｐゴシック" charset="0"/>
              </a:rPr>
              <a:t>Prochaska</a:t>
            </a:r>
            <a:r>
              <a:rPr lang="fr-FR" sz="1200" b="1" kern="1200" dirty="0">
                <a:solidFill>
                  <a:schemeClr val="tx1"/>
                </a:solidFill>
                <a:effectLst/>
                <a:latin typeface="+mn-lt"/>
                <a:ea typeface="MS PGothic" panose="020B0600070205080204" pitchFamily="34" charset="-128"/>
                <a:cs typeface="ＭＳ Ｐゴシック" charset="0"/>
              </a:rPr>
              <a:t> et Di </a:t>
            </a:r>
            <a:r>
              <a:rPr lang="fr-FR" sz="1200" b="1" kern="1200" dirty="0" err="1">
                <a:solidFill>
                  <a:schemeClr val="tx1"/>
                </a:solidFill>
                <a:effectLst/>
                <a:latin typeface="+mn-lt"/>
                <a:ea typeface="MS PGothic" panose="020B0600070205080204" pitchFamily="34" charset="-128"/>
                <a:cs typeface="ＭＳ Ｐゴシック" charset="0"/>
              </a:rPr>
              <a:t>Clemente</a:t>
            </a:r>
            <a:endParaRPr lang="en-US" sz="1200" kern="1200" dirty="0">
              <a:solidFill>
                <a:schemeClr val="tx1"/>
              </a:solidFill>
              <a:effectLst/>
              <a:latin typeface="+mn-lt"/>
              <a:ea typeface="MS PGothic" panose="020B0600070205080204" pitchFamily="34" charset="-128"/>
              <a:cs typeface="ＭＳ Ｐゴシック" charset="0"/>
            </a:endParaRPr>
          </a:p>
          <a:p>
            <a:r>
              <a:rPr lang="fr-FR" sz="1200" kern="1200" dirty="0">
                <a:solidFill>
                  <a:schemeClr val="tx1"/>
                </a:solidFill>
                <a:effectLst/>
                <a:latin typeface="+mn-lt"/>
                <a:ea typeface="MS PGothic" panose="020B0600070205080204" pitchFamily="34" charset="-128"/>
                <a:cs typeface="ＭＳ Ｐゴシック" charset="0"/>
              </a:rPr>
              <a:t>1. Indétermination</a:t>
            </a:r>
            <a:r>
              <a:rPr lang="en-US" sz="1200" kern="1200" dirty="0">
                <a:solidFill>
                  <a:schemeClr val="tx1"/>
                </a:solidFill>
                <a:effectLst/>
                <a:latin typeface="+mn-lt"/>
                <a:ea typeface="MS PGothic" panose="020B0600070205080204" pitchFamily="34" charset="-128"/>
                <a:cs typeface="ＭＳ Ｐゴシック" charset="0"/>
              </a:rPr>
              <a:t>:</a:t>
            </a:r>
            <a:r>
              <a:rPr lang="en-US" sz="1200" kern="1200" baseline="0" dirty="0">
                <a:solidFill>
                  <a:schemeClr val="tx1"/>
                </a:solidFill>
                <a:effectLst/>
                <a:latin typeface="+mn-lt"/>
                <a:ea typeface="MS PGothic" panose="020B0600070205080204" pitchFamily="34" charset="-128"/>
                <a:cs typeface="ＭＳ Ｐゴシック" charset="0"/>
              </a:rPr>
              <a:t> </a:t>
            </a:r>
            <a:r>
              <a:rPr lang="fr-FR" sz="1200" kern="1200" dirty="0">
                <a:solidFill>
                  <a:schemeClr val="tx1"/>
                </a:solidFill>
                <a:effectLst/>
                <a:latin typeface="+mn-lt"/>
                <a:ea typeface="MS PGothic" panose="020B0600070205080204" pitchFamily="34" charset="-128"/>
                <a:cs typeface="ＭＳ Ｐゴシック" charset="0"/>
              </a:rPr>
              <a:t>Phase de non-motivation: usager « heureux » n'envisageant pas d'arrêter de consommer</a:t>
            </a:r>
            <a:endParaRPr lang="en-US" sz="1200" kern="1200" dirty="0">
              <a:solidFill>
                <a:schemeClr val="tx1"/>
              </a:solidFill>
              <a:effectLst/>
              <a:latin typeface="+mn-lt"/>
              <a:ea typeface="MS PGothic" panose="020B0600070205080204" pitchFamily="34" charset="-128"/>
              <a:cs typeface="ＭＳ Ｐゴシック" charset="0"/>
            </a:endParaRPr>
          </a:p>
          <a:p>
            <a:r>
              <a:rPr lang="fr-FR" sz="1200" kern="1200" dirty="0">
                <a:solidFill>
                  <a:schemeClr val="tx1"/>
                </a:solidFill>
                <a:effectLst/>
                <a:latin typeface="+mn-lt"/>
                <a:ea typeface="MS PGothic" panose="020B0600070205080204" pitchFamily="34" charset="-128"/>
                <a:cs typeface="ＭＳ Ｐゴシック" charset="0"/>
              </a:rPr>
              <a:t>2. Intention:</a:t>
            </a:r>
            <a:r>
              <a:rPr lang="en-US" sz="1200" kern="1200" baseline="0" dirty="0">
                <a:solidFill>
                  <a:schemeClr val="tx1"/>
                </a:solidFill>
                <a:effectLst/>
                <a:latin typeface="+mn-lt"/>
                <a:ea typeface="MS PGothic" panose="020B0600070205080204" pitchFamily="34" charset="-128"/>
                <a:cs typeface="ＭＳ Ｐゴシック" charset="0"/>
              </a:rPr>
              <a:t> </a:t>
            </a:r>
            <a:r>
              <a:rPr lang="fr-FR" sz="1200" kern="1200" baseline="0" dirty="0">
                <a:solidFill>
                  <a:schemeClr val="tx1"/>
                </a:solidFill>
                <a:effectLst/>
                <a:latin typeface="+mn-lt"/>
                <a:ea typeface="MS PGothic" panose="020B0600070205080204" pitchFamily="34" charset="-128"/>
                <a:cs typeface="ＭＳ Ｐゴシック" charset="0"/>
              </a:rPr>
              <a:t>Usager</a:t>
            </a:r>
            <a:r>
              <a:rPr lang="fr-FR" sz="1200" kern="1200" dirty="0">
                <a:solidFill>
                  <a:schemeClr val="tx1"/>
                </a:solidFill>
                <a:effectLst/>
                <a:latin typeface="+mn-lt"/>
                <a:ea typeface="MS PGothic" panose="020B0600070205080204" pitchFamily="34" charset="-128"/>
                <a:cs typeface="ＭＳ Ｐゴシック" charset="0"/>
              </a:rPr>
              <a:t> indécis, envisageant d'arrêter à moyen terme (p.ex. dans les 6 mois)</a:t>
            </a:r>
            <a:endParaRPr lang="en-US" sz="1200" kern="1200" dirty="0">
              <a:solidFill>
                <a:schemeClr val="tx1"/>
              </a:solidFill>
              <a:effectLst/>
              <a:latin typeface="+mn-lt"/>
              <a:ea typeface="MS PGothic" panose="020B0600070205080204" pitchFamily="34" charset="-128"/>
              <a:cs typeface="ＭＳ Ｐゴシック" charset="0"/>
            </a:endParaRPr>
          </a:p>
          <a:p>
            <a:r>
              <a:rPr lang="fr-FR" sz="1200" kern="1200" dirty="0">
                <a:solidFill>
                  <a:schemeClr val="tx1"/>
                </a:solidFill>
                <a:effectLst/>
                <a:latin typeface="+mn-lt"/>
                <a:ea typeface="MS PGothic" panose="020B0600070205080204" pitchFamily="34" charset="-128"/>
                <a:cs typeface="ＭＳ Ｐゴシック" charset="0"/>
              </a:rPr>
              <a:t>3. Préparation</a:t>
            </a:r>
            <a:r>
              <a:rPr lang="en-US" sz="1200" kern="1200" dirty="0">
                <a:solidFill>
                  <a:schemeClr val="tx1"/>
                </a:solidFill>
                <a:effectLst/>
                <a:latin typeface="+mn-lt"/>
                <a:ea typeface="MS PGothic" panose="020B0600070205080204" pitchFamily="34" charset="-128"/>
                <a:cs typeface="ＭＳ Ｐゴシック" charset="0"/>
              </a:rPr>
              <a:t>:</a:t>
            </a:r>
            <a:r>
              <a:rPr lang="en-US" sz="1200" kern="1200" baseline="0" dirty="0">
                <a:solidFill>
                  <a:schemeClr val="tx1"/>
                </a:solidFill>
                <a:effectLst/>
                <a:latin typeface="+mn-lt"/>
                <a:ea typeface="MS PGothic" panose="020B0600070205080204" pitchFamily="34" charset="-128"/>
                <a:cs typeface="ＭＳ Ｐゴシック" charset="0"/>
              </a:rPr>
              <a:t> </a:t>
            </a:r>
            <a:r>
              <a:rPr lang="fr-FR" sz="1200" kern="1200" baseline="0" dirty="0">
                <a:solidFill>
                  <a:schemeClr val="tx1"/>
                </a:solidFill>
                <a:effectLst/>
                <a:latin typeface="+mn-lt"/>
                <a:ea typeface="MS PGothic" panose="020B0600070205080204" pitchFamily="34" charset="-128"/>
                <a:cs typeface="ＭＳ Ｐゴシック" charset="0"/>
              </a:rPr>
              <a:t>Usager</a:t>
            </a:r>
            <a:r>
              <a:rPr lang="fr-FR" sz="1200" kern="1200" dirty="0">
                <a:solidFill>
                  <a:schemeClr val="tx1"/>
                </a:solidFill>
                <a:effectLst/>
                <a:latin typeface="+mn-lt"/>
                <a:ea typeface="MS PGothic" panose="020B0600070205080204" pitchFamily="34" charset="-128"/>
                <a:cs typeface="ＭＳ Ｐゴシック" charset="0"/>
              </a:rPr>
              <a:t> envisageant sérieusement d'arrêter de consommer dans les 30 jours qui viennent  et ayant déjà fait une tentative dans les 12 derniers mois</a:t>
            </a:r>
            <a:endParaRPr lang="en-US" sz="1200" kern="1200" dirty="0">
              <a:solidFill>
                <a:schemeClr val="tx1"/>
              </a:solidFill>
              <a:effectLst/>
              <a:latin typeface="+mn-lt"/>
              <a:ea typeface="MS PGothic" panose="020B0600070205080204" pitchFamily="34" charset="-128"/>
              <a:cs typeface="ＭＳ Ｐゴシック" charset="0"/>
            </a:endParaRPr>
          </a:p>
          <a:p>
            <a:r>
              <a:rPr lang="fr-FR" sz="1200" kern="1200" dirty="0">
                <a:solidFill>
                  <a:schemeClr val="tx1"/>
                </a:solidFill>
                <a:effectLst/>
                <a:latin typeface="+mn-lt"/>
                <a:ea typeface="MS PGothic" panose="020B0600070205080204" pitchFamily="34" charset="-128"/>
                <a:cs typeface="ＭＳ Ｐゴシック" charset="0"/>
              </a:rPr>
              <a:t>4. Action</a:t>
            </a:r>
            <a:r>
              <a:rPr lang="en-US" sz="1200" kern="1200" baseline="0" dirty="0">
                <a:solidFill>
                  <a:schemeClr val="tx1"/>
                </a:solidFill>
                <a:effectLst/>
                <a:latin typeface="+mn-lt"/>
                <a:ea typeface="MS PGothic" panose="020B0600070205080204" pitchFamily="34" charset="-128"/>
                <a:cs typeface="ＭＳ Ｐゴシック" charset="0"/>
              </a:rPr>
              <a:t> = </a:t>
            </a:r>
            <a:r>
              <a:rPr lang="fr-FR" sz="1200" kern="1200" dirty="0">
                <a:solidFill>
                  <a:schemeClr val="tx1"/>
                </a:solidFill>
                <a:effectLst/>
                <a:latin typeface="+mn-lt"/>
                <a:ea typeface="MS PGothic" panose="020B0600070205080204" pitchFamily="34" charset="-128"/>
                <a:cs typeface="ＭＳ Ｐゴシック" charset="0"/>
              </a:rPr>
              <a:t>Stade du sevrage: sujets qui ne consomment plus et qui ont arrêté dans les 6 mois</a:t>
            </a:r>
            <a:endParaRPr lang="en-US" sz="1200" kern="1200" dirty="0">
              <a:solidFill>
                <a:schemeClr val="tx1"/>
              </a:solidFill>
              <a:effectLst/>
              <a:latin typeface="+mn-lt"/>
              <a:ea typeface="MS PGothic" panose="020B0600070205080204" pitchFamily="34" charset="-128"/>
              <a:cs typeface="ＭＳ Ｐゴシック" charset="0"/>
            </a:endParaRPr>
          </a:p>
          <a:p>
            <a:r>
              <a:rPr lang="fr-FR" sz="1200" kern="1200" dirty="0">
                <a:solidFill>
                  <a:schemeClr val="tx1"/>
                </a:solidFill>
                <a:effectLst/>
                <a:latin typeface="+mn-lt"/>
                <a:ea typeface="MS PGothic" panose="020B0600070205080204" pitchFamily="34" charset="-128"/>
                <a:cs typeface="ＭＳ Ｐゴシック" charset="0"/>
              </a:rPr>
              <a:t>5. Maintenance</a:t>
            </a:r>
            <a:r>
              <a:rPr lang="en-US" sz="1200" kern="1200" baseline="0" dirty="0">
                <a:solidFill>
                  <a:schemeClr val="tx1"/>
                </a:solidFill>
                <a:effectLst/>
                <a:latin typeface="+mn-lt"/>
                <a:ea typeface="MS PGothic" panose="020B0600070205080204" pitchFamily="34" charset="-128"/>
                <a:cs typeface="ＭＳ Ｐゴシック" charset="0"/>
              </a:rPr>
              <a:t> = </a:t>
            </a:r>
            <a:r>
              <a:rPr lang="fr-FR" sz="1200" kern="1200" dirty="0">
                <a:solidFill>
                  <a:schemeClr val="tx1"/>
                </a:solidFill>
                <a:effectLst/>
                <a:latin typeface="+mn-lt"/>
                <a:ea typeface="MS PGothic" panose="020B0600070205080204" pitchFamily="34" charset="-128"/>
                <a:cs typeface="ＭＳ Ｐゴシック" charset="0"/>
              </a:rPr>
              <a:t>Phase de consolidation: sujets ayant arrêté de consommer plus de 6 mois</a:t>
            </a:r>
            <a:endParaRPr lang="en-US" sz="1200" kern="1200" dirty="0">
              <a:solidFill>
                <a:schemeClr val="tx1"/>
              </a:solidFill>
              <a:effectLst/>
              <a:latin typeface="+mn-lt"/>
              <a:ea typeface="MS PGothic" panose="020B0600070205080204" pitchFamily="34" charset="-128"/>
              <a:cs typeface="ＭＳ Ｐゴシック" charset="0"/>
            </a:endParaRPr>
          </a:p>
          <a:p>
            <a:r>
              <a:rPr lang="fr-FR" sz="1200" kern="1200" dirty="0">
                <a:solidFill>
                  <a:schemeClr val="tx1"/>
                </a:solidFill>
                <a:effectLst/>
                <a:latin typeface="+mn-lt"/>
                <a:ea typeface="MS PGothic" panose="020B0600070205080204" pitchFamily="34" charset="-128"/>
                <a:cs typeface="ＭＳ Ｐゴシック" charset="0"/>
              </a:rPr>
              <a:t>Rechute</a:t>
            </a:r>
            <a:r>
              <a:rPr lang="en-US" sz="1200" kern="1200" baseline="0" dirty="0">
                <a:solidFill>
                  <a:schemeClr val="tx1"/>
                </a:solidFill>
                <a:effectLst/>
                <a:latin typeface="+mn-lt"/>
                <a:ea typeface="MS PGothic" panose="020B0600070205080204" pitchFamily="34" charset="-128"/>
                <a:cs typeface="ＭＳ Ｐゴシック" charset="0"/>
              </a:rPr>
              <a:t> = </a:t>
            </a:r>
            <a:r>
              <a:rPr lang="en-US" sz="1200" kern="1200" baseline="0" dirty="0" err="1">
                <a:solidFill>
                  <a:schemeClr val="tx1"/>
                </a:solidFill>
                <a:effectLst/>
                <a:latin typeface="+mn-lt"/>
                <a:ea typeface="MS PGothic" panose="020B0600070205080204" pitchFamily="34" charset="-128"/>
                <a:cs typeface="ＭＳ Ｐゴシック" charset="0"/>
              </a:rPr>
              <a:t>Usager</a:t>
            </a:r>
            <a:r>
              <a:rPr lang="en-US" sz="1200" kern="1200" baseline="0" dirty="0">
                <a:solidFill>
                  <a:schemeClr val="tx1"/>
                </a:solidFill>
                <a:effectLst/>
                <a:latin typeface="+mn-lt"/>
                <a:ea typeface="MS PGothic" panose="020B0600070205080204" pitchFamily="34" charset="-128"/>
                <a:cs typeface="ＭＳ Ｐゴシック" charset="0"/>
              </a:rPr>
              <a:t> </a:t>
            </a:r>
            <a:r>
              <a:rPr lang="fr-FR" sz="1200" kern="1200" dirty="0">
                <a:solidFill>
                  <a:schemeClr val="tx1"/>
                </a:solidFill>
                <a:effectLst/>
                <a:latin typeface="+mn-lt"/>
                <a:ea typeface="MS PGothic" panose="020B0600070205080204" pitchFamily="34" charset="-128"/>
                <a:cs typeface="ＭＳ Ｐゴシック" charset="0"/>
              </a:rPr>
              <a:t>ayant recommencé à consommer après une tentative d'arrêt</a:t>
            </a:r>
            <a:endParaRPr lang="en-US" sz="1200" kern="1200" dirty="0">
              <a:solidFill>
                <a:schemeClr val="tx1"/>
              </a:solidFill>
              <a:effectLst/>
              <a:latin typeface="+mn-lt"/>
              <a:ea typeface="MS PGothic" panose="020B0600070205080204" pitchFamily="34" charset="-128"/>
              <a:cs typeface="ＭＳ Ｐゴシック" charset="0"/>
            </a:endParaRPr>
          </a:p>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fr-FR" dirty="0">
                <a:latin typeface="Calibri" charset="0"/>
                <a:ea typeface="MS PGothic" charset="0"/>
              </a:rPr>
              <a:t>Voici la liste des benzodiazépines commercialisés au Luxembourg en 2010 selon leur principe actif et leur dénomination commerciale. Durant l’étude (en 2003), la commercialisation de l’hypnotique </a:t>
            </a:r>
            <a:r>
              <a:rPr lang="fr-FR" dirty="0" err="1">
                <a:latin typeface="Calibri" charset="0"/>
                <a:ea typeface="MS PGothic" charset="0"/>
              </a:rPr>
              <a:t>témazépam</a:t>
            </a:r>
            <a:r>
              <a:rPr lang="fr-FR" dirty="0">
                <a:latin typeface="Calibri" charset="0"/>
                <a:ea typeface="MS PGothic" charset="0"/>
              </a:rPr>
              <a:t> s’est terminée (qui ne figure donc déjà plus dans cette liste de 2010) et peu après l’étude également celle du </a:t>
            </a:r>
            <a:r>
              <a:rPr lang="fr-FR" dirty="0" err="1">
                <a:latin typeface="Calibri" charset="0"/>
                <a:ea typeface="MS PGothic" charset="0"/>
              </a:rPr>
              <a:t>kétazolam</a:t>
            </a:r>
            <a:r>
              <a:rPr lang="fr-FR" dirty="0">
                <a:latin typeface="Calibri" charset="0"/>
                <a:ea typeface="MS PGothic" charset="0"/>
              </a:rPr>
              <a:t> (2007). En 2013, l’EMA (« l’Agence Européenne des Médicaments ») a été retiré le </a:t>
            </a:r>
            <a:r>
              <a:rPr lang="fr-FR" dirty="0" err="1">
                <a:latin typeface="Calibri" charset="0"/>
                <a:ea typeface="MS PGothic" charset="0"/>
              </a:rPr>
              <a:t>tétrazépam</a:t>
            </a:r>
            <a:r>
              <a:rPr lang="fr-FR" dirty="0">
                <a:latin typeface="Calibri" charset="0"/>
                <a:ea typeface="MS PGothic" charset="0"/>
              </a:rPr>
              <a:t> (MYOLASTAN®) du marché. Le </a:t>
            </a:r>
            <a:r>
              <a:rPr lang="fr-FR" dirty="0" err="1">
                <a:latin typeface="Calibri" charset="0"/>
                <a:ea typeface="MS PGothic" charset="0"/>
              </a:rPr>
              <a:t>midazolam</a:t>
            </a:r>
            <a:r>
              <a:rPr lang="fr-FR" dirty="0">
                <a:latin typeface="Calibri" charset="0"/>
                <a:ea typeface="MS PGothic" charset="0"/>
              </a:rPr>
              <a:t> est uniquement utilisé en IV en anesthésie. Le </a:t>
            </a:r>
            <a:r>
              <a:rPr lang="fr-FR" dirty="0" err="1">
                <a:latin typeface="Calibri" charset="0"/>
                <a:ea typeface="MS PGothic" charset="0"/>
              </a:rPr>
              <a:t>flunitrazépam</a:t>
            </a:r>
            <a:r>
              <a:rPr lang="fr-FR" dirty="0">
                <a:latin typeface="Calibri" charset="0"/>
                <a:ea typeface="MS PGothic" charset="0"/>
              </a:rPr>
              <a:t> (ROHYPNOL®) a été classé stupéfiant au Grand-Duché de Luxembourg en 2000.</a:t>
            </a:r>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Calibri" charset="0"/>
                <a:ea typeface="MS PGothic" charset="0"/>
              </a:rPr>
              <a:t>DED10 = Dose Equivalente de 10mg de Diazépam</a:t>
            </a:r>
            <a:br>
              <a:rPr lang="fr-FR" dirty="0">
                <a:latin typeface="Calibri" charset="0"/>
                <a:ea typeface="MS PGothic" charset="0"/>
              </a:rPr>
            </a:br>
            <a:r>
              <a:rPr lang="fr-FR" dirty="0">
                <a:latin typeface="Calibri" charset="0"/>
                <a:ea typeface="MS PGothic" charset="0"/>
              </a:rPr>
              <a:t>DQD = Dose Quotidienne Définie, OMS (“</a:t>
            </a:r>
            <a:r>
              <a:rPr lang="fr-FR" altLang="ja-JP" dirty="0" err="1">
                <a:latin typeface="Calibri" charset="0"/>
                <a:ea typeface="MS PGothic" charset="0"/>
              </a:rPr>
              <a:t>Defined</a:t>
            </a:r>
            <a:r>
              <a:rPr lang="fr-FR" altLang="ja-JP" dirty="0">
                <a:latin typeface="Calibri" charset="0"/>
                <a:ea typeface="MS PGothic" charset="0"/>
              </a:rPr>
              <a:t> Daily Dose</a:t>
            </a:r>
            <a:r>
              <a:rPr lang="fr-FR" dirty="0">
                <a:latin typeface="Calibri" charset="0"/>
                <a:ea typeface="MS PGothic" charset="0"/>
              </a:rPr>
              <a:t>”</a:t>
            </a:r>
            <a:r>
              <a:rPr lang="fr-FR" altLang="ja-JP" dirty="0">
                <a:latin typeface="Calibri" charset="0"/>
                <a:ea typeface="MS PGothic" charset="0"/>
              </a:rPr>
              <a:t>, DDD, WHO)</a:t>
            </a:r>
            <a:br>
              <a:rPr lang="fr-FR" altLang="ja-JP" dirty="0">
                <a:latin typeface="Calibri" charset="0"/>
                <a:ea typeface="MS PGothic" charset="0"/>
              </a:rPr>
            </a:br>
            <a:r>
              <a:rPr lang="fr-FR" altLang="ja-JP" dirty="0">
                <a:latin typeface="Calibri" charset="0"/>
                <a:ea typeface="MS PGothic" charset="0"/>
              </a:rPr>
              <a:t>DTH (Min/Max) = Dose Thérapeutique Habituelle (minimale et maximale)</a:t>
            </a:r>
            <a:br>
              <a:rPr lang="fr-FR" altLang="ja-JP" dirty="0">
                <a:latin typeface="Calibri" charset="0"/>
                <a:ea typeface="MS PGothic" charset="0"/>
              </a:rPr>
            </a:br>
            <a:r>
              <a:rPr lang="fr-FR" altLang="ja-JP" dirty="0">
                <a:latin typeface="Calibri" charset="0"/>
                <a:ea typeface="MS PGothic" charset="0"/>
              </a:rPr>
              <a:t>DTM = Dose Thérapeutique Maximale Exceptionnelle</a:t>
            </a:r>
            <a:br>
              <a:rPr lang="fr-FR" altLang="ja-JP" dirty="0">
                <a:latin typeface="Calibri" charset="0"/>
                <a:ea typeface="MS PGothic" charset="0"/>
              </a:rPr>
            </a:br>
            <a:r>
              <a:rPr lang="fr-FR" altLang="ja-JP" dirty="0">
                <a:latin typeface="Calibri" charset="0"/>
                <a:ea typeface="MS PGothic" charset="0"/>
              </a:rPr>
              <a:t>IA = Index Anxiolytique (</a:t>
            </a:r>
            <a:r>
              <a:rPr lang="fr-FR" altLang="ja-JP" dirty="0" err="1">
                <a:latin typeface="Calibri" charset="0"/>
                <a:ea typeface="MS PGothic" charset="0"/>
              </a:rPr>
              <a:t>ULg</a:t>
            </a:r>
            <a:r>
              <a:rPr lang="fr-FR" altLang="ja-JP" dirty="0">
                <a:latin typeface="Calibri" charset="0"/>
                <a:ea typeface="MS PGothic" charset="0"/>
              </a:rPr>
              <a:t>), faible pour les hypnotiques</a:t>
            </a:r>
          </a:p>
          <a:p>
            <a:r>
              <a:rPr lang="fr-FR" dirty="0">
                <a:latin typeface="Calibri" charset="0"/>
                <a:ea typeface="MS PGothic" charset="0"/>
              </a:rPr>
              <a:t>Puissance = Affinité pour le récepteur GABAA</a:t>
            </a:r>
            <a:br>
              <a:rPr lang="fr-FR" dirty="0">
                <a:latin typeface="Calibri" charset="0"/>
                <a:ea typeface="MS PGothic" charset="0"/>
              </a:rPr>
            </a:br>
            <a:r>
              <a:rPr lang="fr-FR" dirty="0">
                <a:latin typeface="Calibri" charset="0"/>
                <a:ea typeface="MS PGothic" charset="0"/>
              </a:rPr>
              <a:t>Début de l’action = si rapide -&gt; effet « flash », inducteur d’abus</a:t>
            </a:r>
          </a:p>
          <a:p>
            <a:r>
              <a:rPr lang="fr-FR" dirty="0">
                <a:latin typeface="Calibri" charset="0"/>
                <a:ea typeface="MS PGothic" charset="0"/>
              </a:rPr>
              <a:t>Durée d’action = fonction de la demi-vie alpha (distribution plasmatique) et béta (temps d’élimination)</a:t>
            </a:r>
            <a:br>
              <a:rPr lang="fr-FR" dirty="0">
                <a:latin typeface="Calibri" charset="0"/>
                <a:ea typeface="MS PGothic" charset="0"/>
              </a:rPr>
            </a:br>
            <a:r>
              <a:rPr lang="fr-FR" dirty="0" err="1">
                <a:latin typeface="Calibri" charset="0"/>
                <a:ea typeface="MS PGothic" charset="0"/>
              </a:rPr>
              <a:t>Bioprécurseurs</a:t>
            </a:r>
            <a:r>
              <a:rPr lang="fr-FR" dirty="0">
                <a:latin typeface="Calibri" charset="0"/>
                <a:ea typeface="MS PGothic" charset="0"/>
              </a:rPr>
              <a:t> (« </a:t>
            </a:r>
            <a:r>
              <a:rPr lang="fr-FR" dirty="0" err="1">
                <a:latin typeface="Calibri" charset="0"/>
                <a:ea typeface="MS PGothic" charset="0"/>
              </a:rPr>
              <a:t>prodrugs</a:t>
            </a:r>
            <a:r>
              <a:rPr lang="fr-FR" dirty="0">
                <a:latin typeface="Calibri" charset="0"/>
                <a:ea typeface="MS PGothic" charset="0"/>
              </a:rPr>
              <a:t> ») -&gt; métabolites actifs (risque d’accumulation!)</a:t>
            </a:r>
          </a:p>
          <a:p>
            <a:endParaRPr lang="fr-FR" dirty="0">
              <a:latin typeface="Calibri" charset="0"/>
              <a:ea typeface="MS PGothic" charset="0"/>
            </a:endParaRPr>
          </a:p>
          <a:p>
            <a:r>
              <a:rPr lang="fr-FR" dirty="0">
                <a:latin typeface="Calibri" charset="0"/>
                <a:ea typeface="MS PGothic" charset="0"/>
              </a:rPr>
              <a:t>Une molécule avec un début et une durée d’action courtes et à forte puissance = effets flashs, de rebonds et de sevrage importants.</a:t>
            </a:r>
          </a:p>
          <a:p>
            <a:endParaRPr lang="fr-FR" dirty="0">
              <a:latin typeface="Calibri" charset="0"/>
              <a:ea typeface="MS PGothic" charset="0"/>
            </a:endParaRPr>
          </a:p>
          <a:p>
            <a:r>
              <a:rPr lang="fr-FR" dirty="0">
                <a:latin typeface="Calibri" charset="0"/>
                <a:ea typeface="MS PGothic" charset="0"/>
              </a:rPr>
              <a:t>(Tableau personnel à partir des données de différentes sources, dont le </a:t>
            </a:r>
            <a:r>
              <a:rPr lang="fr-FR" dirty="0" err="1">
                <a:latin typeface="Calibri" charset="0"/>
                <a:ea typeface="MS PGothic" charset="0"/>
              </a:rPr>
              <a:t>Martindale</a:t>
            </a:r>
            <a:r>
              <a:rPr lang="fr-FR" dirty="0">
                <a:latin typeface="Calibri" charset="0"/>
                <a:ea typeface="MS PGothic" charset="0"/>
              </a:rPr>
              <a:t> et </a:t>
            </a:r>
            <a:r>
              <a:rPr lang="fr-FR" dirty="0" err="1">
                <a:latin typeface="Calibri" charset="0"/>
                <a:ea typeface="MS PGothic" charset="0"/>
              </a:rPr>
              <a:t>Micromedex</a:t>
            </a:r>
            <a:r>
              <a:rPr lang="fr-FR" dirty="0">
                <a:latin typeface="Calibri" charset="0"/>
                <a:ea typeface="MS PGothic" charset="0"/>
              </a:rPr>
              <a:t> </a:t>
            </a:r>
            <a:r>
              <a:rPr lang="fr-FR" dirty="0" err="1">
                <a:latin typeface="Calibri" charset="0"/>
                <a:ea typeface="MS PGothic" charset="0"/>
              </a:rPr>
              <a:t>Drugdex</a:t>
            </a:r>
            <a:r>
              <a:rPr lang="fr-FR" dirty="0">
                <a:latin typeface="Calibri" charset="0"/>
                <a:ea typeface="MS PGothic" charset="0"/>
              </a:rPr>
              <a:t>)</a:t>
            </a:r>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FR" sz="2400" b="1" u="sng" dirty="0">
                <a:latin typeface="Calibri" charset="0"/>
                <a:ea typeface="MS PGothic" charset="0"/>
              </a:rPr>
              <a:t>SUBSTANCES À RISQUE D’UHD:</a:t>
            </a:r>
            <a:br>
              <a:rPr lang="fr-FR" sz="2400" b="1" u="sng" dirty="0">
                <a:latin typeface="Calibri" charset="0"/>
                <a:ea typeface="MS PGothic" charset="0"/>
              </a:rPr>
            </a:br>
            <a:r>
              <a:rPr lang="fr-FR" sz="2400" b="1" u="sng" dirty="0">
                <a:latin typeface="Calibri" charset="0"/>
                <a:ea typeface="MS PGothic" charset="0"/>
              </a:rPr>
              <a:t>Toutes</a:t>
            </a:r>
            <a:r>
              <a:rPr lang="fr-FR" sz="2400" b="1" dirty="0">
                <a:latin typeface="Calibri" charset="0"/>
                <a:ea typeface="MS PGothic" charset="0"/>
              </a:rPr>
              <a:t> les benzodiazépines hypnotiques</a:t>
            </a:r>
          </a:p>
          <a:p>
            <a:pPr lvl="1" eaLnBrk="1" hangingPunct="1"/>
            <a:r>
              <a:rPr lang="fr-FR" sz="2000" dirty="0">
                <a:latin typeface="Calibri" charset="0"/>
                <a:ea typeface="MS PGothic" charset="0"/>
              </a:rPr>
              <a:t>« Top 3 »:	</a:t>
            </a:r>
            <a:r>
              <a:rPr lang="fr-FR" sz="1600" dirty="0" err="1">
                <a:latin typeface="Calibri" charset="0"/>
                <a:ea typeface="MS PGothic" charset="0"/>
              </a:rPr>
              <a:t>Triazolam</a:t>
            </a:r>
            <a:r>
              <a:rPr lang="fr-FR" sz="1600" dirty="0">
                <a:latin typeface="Calibri" charset="0"/>
                <a:ea typeface="MS PGothic" charset="0"/>
              </a:rPr>
              <a:t> (HALCION®), </a:t>
            </a:r>
            <a:r>
              <a:rPr lang="fr-FR" sz="1600" dirty="0" err="1">
                <a:latin typeface="Calibri" charset="0"/>
                <a:ea typeface="MS PGothic" charset="0"/>
              </a:rPr>
              <a:t>ORa</a:t>
            </a:r>
            <a:r>
              <a:rPr lang="fr-FR" sz="1600" dirty="0">
                <a:latin typeface="Calibri" charset="0"/>
                <a:ea typeface="MS PGothic" charset="0"/>
              </a:rPr>
              <a:t> = 215,85 </a:t>
            </a:r>
            <a:r>
              <a:rPr lang="fr-FR" sz="1400" dirty="0">
                <a:latin typeface="Calibri" charset="0"/>
                <a:ea typeface="MS PGothic" charset="0"/>
              </a:rPr>
              <a:t>(quartile n° 4)</a:t>
            </a:r>
            <a:br>
              <a:rPr lang="fr-FR" sz="1400" dirty="0">
                <a:latin typeface="Calibri" charset="0"/>
                <a:ea typeface="MS PGothic" charset="0"/>
              </a:rPr>
            </a:br>
            <a:r>
              <a:rPr lang="fr-FR" sz="1600" dirty="0">
                <a:latin typeface="Calibri" charset="0"/>
                <a:ea typeface="MS PGothic" charset="0"/>
              </a:rPr>
              <a:t>    	</a:t>
            </a:r>
            <a:r>
              <a:rPr lang="fr-FR" sz="1600" dirty="0" err="1">
                <a:latin typeface="Calibri" charset="0"/>
                <a:ea typeface="MS PGothic" charset="0"/>
              </a:rPr>
              <a:t>Brotizolam</a:t>
            </a:r>
            <a:r>
              <a:rPr lang="fr-FR" sz="1600" dirty="0">
                <a:latin typeface="Calibri" charset="0"/>
                <a:ea typeface="MS PGothic" charset="0"/>
              </a:rPr>
              <a:t> (LENDORMIN®), </a:t>
            </a:r>
            <a:r>
              <a:rPr lang="fr-FR" sz="1600" dirty="0" err="1">
                <a:latin typeface="Calibri" charset="0"/>
                <a:ea typeface="MS PGothic" charset="0"/>
              </a:rPr>
              <a:t>ORa</a:t>
            </a:r>
            <a:r>
              <a:rPr lang="fr-FR" sz="1600" dirty="0">
                <a:latin typeface="Calibri" charset="0"/>
                <a:ea typeface="MS PGothic" charset="0"/>
              </a:rPr>
              <a:t> = 181,40 </a:t>
            </a:r>
            <a:r>
              <a:rPr lang="fr-FR" sz="1400" dirty="0">
                <a:latin typeface="Calibri" charset="0"/>
                <a:ea typeface="MS PGothic" charset="0"/>
              </a:rPr>
              <a:t>(quartile n° 4)</a:t>
            </a:r>
            <a:br>
              <a:rPr lang="fr-FR" sz="1400" dirty="0">
                <a:latin typeface="Calibri" charset="0"/>
                <a:ea typeface="MS PGothic" charset="0"/>
              </a:rPr>
            </a:br>
            <a:r>
              <a:rPr lang="fr-FR" sz="1600" dirty="0">
                <a:latin typeface="Calibri" charset="0"/>
                <a:ea typeface="MS PGothic" charset="0"/>
              </a:rPr>
              <a:t>	</a:t>
            </a:r>
            <a:r>
              <a:rPr lang="fr-FR" sz="1600" dirty="0" err="1">
                <a:latin typeface="Calibri" charset="0"/>
                <a:ea typeface="MS PGothic" charset="0"/>
              </a:rPr>
              <a:t>Flunitrazépam</a:t>
            </a:r>
            <a:r>
              <a:rPr lang="fr-FR" sz="1600" dirty="0">
                <a:latin typeface="Calibri" charset="0"/>
                <a:ea typeface="MS PGothic" charset="0"/>
              </a:rPr>
              <a:t> (ROHYPNOL®), </a:t>
            </a:r>
            <a:r>
              <a:rPr lang="fr-FR" sz="1600" dirty="0" err="1">
                <a:latin typeface="Calibri" charset="0"/>
                <a:ea typeface="MS PGothic" charset="0"/>
              </a:rPr>
              <a:t>ORa</a:t>
            </a:r>
            <a:r>
              <a:rPr lang="fr-FR" sz="1600" dirty="0">
                <a:latin typeface="Calibri" charset="0"/>
                <a:ea typeface="MS PGothic" charset="0"/>
              </a:rPr>
              <a:t> = 50,62 </a:t>
            </a:r>
            <a:r>
              <a:rPr lang="fr-FR" sz="1400" dirty="0">
                <a:latin typeface="Calibri" charset="0"/>
                <a:ea typeface="MS PGothic" charset="0"/>
              </a:rPr>
              <a:t>(quartile n° 4)</a:t>
            </a:r>
          </a:p>
          <a:p>
            <a:pPr eaLnBrk="1" hangingPunct="1">
              <a:lnSpc>
                <a:spcPct val="110000"/>
              </a:lnSpc>
            </a:pPr>
            <a:r>
              <a:rPr lang="fr-FR" sz="2400" b="1" dirty="0">
                <a:latin typeface="Calibri" charset="0"/>
                <a:ea typeface="MS PGothic" charset="0"/>
              </a:rPr>
              <a:t>Benzodiazépines anxiolytiques = moins problématiques</a:t>
            </a:r>
          </a:p>
          <a:p>
            <a:pPr lvl="1" eaLnBrk="1" hangingPunct="1"/>
            <a:r>
              <a:rPr lang="fr-FR" sz="2000" dirty="0" err="1">
                <a:latin typeface="Calibri" charset="0"/>
                <a:ea typeface="MS PGothic" charset="0"/>
              </a:rPr>
              <a:t>Alprazolam</a:t>
            </a:r>
            <a:r>
              <a:rPr lang="fr-FR" sz="2000" dirty="0">
                <a:latin typeface="Calibri" charset="0"/>
                <a:ea typeface="MS PGothic" charset="0"/>
              </a:rPr>
              <a:t> (XANAX®) et </a:t>
            </a:r>
            <a:r>
              <a:rPr lang="fr-FR" sz="2000" dirty="0" err="1">
                <a:latin typeface="Calibri" charset="0"/>
                <a:ea typeface="MS PGothic" charset="0"/>
              </a:rPr>
              <a:t>prazépam</a:t>
            </a:r>
            <a:r>
              <a:rPr lang="fr-FR" sz="2000" dirty="0">
                <a:latin typeface="Calibri" charset="0"/>
                <a:ea typeface="MS PGothic" charset="0"/>
              </a:rPr>
              <a:t> (LYSANXIA®) </a:t>
            </a:r>
            <a:r>
              <a:rPr lang="fr-FR" sz="1400" dirty="0">
                <a:latin typeface="Calibri" charset="0"/>
                <a:ea typeface="MS PGothic" charset="0"/>
              </a:rPr>
              <a:t>(quartile n° 4, mais discret)</a:t>
            </a:r>
          </a:p>
          <a:p>
            <a:pPr lvl="2" eaLnBrk="1" hangingPunct="1"/>
            <a:r>
              <a:rPr lang="fr-FR" sz="1600" dirty="0">
                <a:latin typeface="Calibri" charset="0"/>
                <a:ea typeface="MS PGothic" charset="0"/>
              </a:rPr>
              <a:t>Mais: volume de prescription triplé de l’</a:t>
            </a:r>
            <a:r>
              <a:rPr lang="fr-FR" altLang="ja-JP" sz="1600" dirty="0" err="1">
                <a:latin typeface="Calibri" charset="0"/>
                <a:ea typeface="MS PGothic" charset="0"/>
              </a:rPr>
              <a:t>alprazolam</a:t>
            </a:r>
            <a:r>
              <a:rPr lang="fr-FR" altLang="ja-JP" sz="1600" dirty="0">
                <a:latin typeface="Calibri" charset="0"/>
                <a:ea typeface="MS PGothic" charset="0"/>
              </a:rPr>
              <a:t> de 1995 à 2006</a:t>
            </a:r>
          </a:p>
          <a:p>
            <a:pPr lvl="1" eaLnBrk="1" hangingPunct="1"/>
            <a:r>
              <a:rPr lang="fr-FR" sz="2000" dirty="0">
                <a:latin typeface="Calibri" charset="0"/>
                <a:ea typeface="MS PGothic" charset="0"/>
              </a:rPr>
              <a:t>Substances à risque faible de devenir UHD:</a:t>
            </a:r>
          </a:p>
          <a:p>
            <a:pPr lvl="2" eaLnBrk="1" hangingPunct="1"/>
            <a:r>
              <a:rPr lang="fr-FR" sz="1600" dirty="0" err="1">
                <a:latin typeface="Calibri" charset="0"/>
                <a:ea typeface="MS PGothic" charset="0"/>
              </a:rPr>
              <a:t>Clobazam</a:t>
            </a:r>
            <a:r>
              <a:rPr lang="fr-FR" sz="1600" dirty="0">
                <a:latin typeface="Calibri" charset="0"/>
                <a:ea typeface="MS PGothic" charset="0"/>
              </a:rPr>
              <a:t> (FRISIUM®), </a:t>
            </a:r>
            <a:r>
              <a:rPr lang="fr-FR" sz="1600" dirty="0" err="1">
                <a:latin typeface="Calibri" charset="0"/>
                <a:ea typeface="MS PGothic" charset="0"/>
              </a:rPr>
              <a:t>ORa</a:t>
            </a:r>
            <a:r>
              <a:rPr lang="fr-FR" sz="1600" dirty="0">
                <a:latin typeface="Calibri" charset="0"/>
                <a:ea typeface="MS PGothic" charset="0"/>
              </a:rPr>
              <a:t> = 0,26 </a:t>
            </a:r>
            <a:r>
              <a:rPr lang="fr-FR" sz="1400" dirty="0">
                <a:latin typeface="Calibri" charset="0"/>
                <a:ea typeface="MS PGothic" charset="0"/>
              </a:rPr>
              <a:t>(quartile n° 1)</a:t>
            </a:r>
          </a:p>
          <a:p>
            <a:pPr lvl="2" eaLnBrk="1" hangingPunct="1"/>
            <a:r>
              <a:rPr lang="fr-FR" sz="1600" dirty="0" err="1">
                <a:latin typeface="Calibri" charset="0"/>
                <a:ea typeface="MS PGothic" charset="0"/>
              </a:rPr>
              <a:t>Clonazépam</a:t>
            </a:r>
            <a:r>
              <a:rPr lang="fr-FR" sz="1600" dirty="0">
                <a:latin typeface="Calibri" charset="0"/>
                <a:ea typeface="MS PGothic" charset="0"/>
              </a:rPr>
              <a:t> (RIVOTRIL®), </a:t>
            </a:r>
            <a:r>
              <a:rPr lang="fr-FR" sz="1600" dirty="0" err="1">
                <a:latin typeface="Calibri" charset="0"/>
                <a:ea typeface="MS PGothic" charset="0"/>
              </a:rPr>
              <a:t>ORa</a:t>
            </a:r>
            <a:r>
              <a:rPr lang="fr-FR" sz="1600" dirty="0">
                <a:latin typeface="Calibri" charset="0"/>
                <a:ea typeface="MS PGothic" charset="0"/>
              </a:rPr>
              <a:t> = 0,42 </a:t>
            </a:r>
            <a:r>
              <a:rPr lang="fr-FR" sz="1400" dirty="0">
                <a:latin typeface="Calibri" charset="0"/>
                <a:ea typeface="MS PGothic" charset="0"/>
              </a:rPr>
              <a:t>(quartile n° 1)</a:t>
            </a:r>
          </a:p>
          <a:p>
            <a:pPr lvl="2" eaLnBrk="1" hangingPunct="1"/>
            <a:r>
              <a:rPr lang="fr-FR" sz="1600" dirty="0" err="1">
                <a:latin typeface="Calibri" charset="0"/>
                <a:ea typeface="MS PGothic" charset="0"/>
              </a:rPr>
              <a:t>Nordiazépam</a:t>
            </a:r>
            <a:r>
              <a:rPr lang="fr-FR" sz="1600" dirty="0">
                <a:latin typeface="Calibri" charset="0"/>
                <a:ea typeface="MS PGothic" charset="0"/>
              </a:rPr>
              <a:t> (CALMDAY®), </a:t>
            </a:r>
            <a:r>
              <a:rPr lang="fr-FR" sz="1600" dirty="0" err="1">
                <a:latin typeface="Calibri" charset="0"/>
                <a:ea typeface="MS PGothic" charset="0"/>
              </a:rPr>
              <a:t>ORa</a:t>
            </a:r>
            <a:r>
              <a:rPr lang="fr-FR" sz="1600" dirty="0">
                <a:latin typeface="Calibri" charset="0"/>
                <a:ea typeface="MS PGothic" charset="0"/>
              </a:rPr>
              <a:t> = 0,50 </a:t>
            </a:r>
            <a:r>
              <a:rPr lang="fr-FR" sz="1400" dirty="0">
                <a:latin typeface="Calibri" charset="0"/>
                <a:ea typeface="MS PGothic" charset="0"/>
              </a:rPr>
              <a:t>(quartile n° 1)</a:t>
            </a:r>
          </a:p>
          <a:p>
            <a:pPr lvl="2" eaLnBrk="1" hangingPunct="1"/>
            <a:r>
              <a:rPr lang="fr-FR" sz="1600" dirty="0" err="1">
                <a:latin typeface="Calibri" charset="0"/>
                <a:ea typeface="MS PGothic" charset="0"/>
              </a:rPr>
              <a:t>Clotiazépam</a:t>
            </a:r>
            <a:r>
              <a:rPr lang="fr-FR" sz="1600" dirty="0">
                <a:latin typeface="Calibri" charset="0"/>
                <a:ea typeface="MS PGothic" charset="0"/>
              </a:rPr>
              <a:t> (CLOZAN®), </a:t>
            </a:r>
            <a:r>
              <a:rPr lang="fr-FR" sz="1600" dirty="0" err="1">
                <a:latin typeface="Calibri" charset="0"/>
                <a:ea typeface="MS PGothic" charset="0"/>
              </a:rPr>
              <a:t>ORa</a:t>
            </a:r>
            <a:r>
              <a:rPr lang="fr-FR" sz="1600" dirty="0">
                <a:latin typeface="Calibri" charset="0"/>
                <a:ea typeface="MS PGothic" charset="0"/>
              </a:rPr>
              <a:t> = 0,54 </a:t>
            </a:r>
            <a:r>
              <a:rPr lang="fr-FR" sz="1400" dirty="0">
                <a:latin typeface="Calibri" charset="0"/>
                <a:ea typeface="MS PGothic" charset="0"/>
              </a:rPr>
              <a:t>(quartile n° 1)</a:t>
            </a:r>
          </a:p>
          <a:p>
            <a:pPr lvl="1" eaLnBrk="1" hangingPunct="1">
              <a:lnSpc>
                <a:spcPct val="110000"/>
              </a:lnSpc>
              <a:buFont typeface="Arial" charset="0"/>
              <a:buChar char="•"/>
            </a:pPr>
            <a:r>
              <a:rPr lang="fr-FR" sz="2400" b="1" dirty="0" err="1">
                <a:latin typeface="Calibri" charset="0"/>
                <a:ea typeface="MS PGothic" charset="0"/>
              </a:rPr>
              <a:t>Triazolobenzodiazépines</a:t>
            </a:r>
            <a:r>
              <a:rPr lang="fr-FR" sz="2400" b="1" dirty="0">
                <a:latin typeface="Calibri" charset="0"/>
                <a:ea typeface="MS PGothic" charset="0"/>
              </a:rPr>
              <a:t>: </a:t>
            </a:r>
            <a:r>
              <a:rPr lang="fr-FR" sz="1800" dirty="0" err="1">
                <a:latin typeface="Calibri" charset="0"/>
                <a:ea typeface="MS PGothic" charset="0"/>
              </a:rPr>
              <a:t>Alprazolam</a:t>
            </a:r>
            <a:r>
              <a:rPr lang="fr-FR" sz="1800" dirty="0">
                <a:latin typeface="Calibri" charset="0"/>
                <a:ea typeface="MS PGothic" charset="0"/>
              </a:rPr>
              <a:t> (XANAX®) et </a:t>
            </a:r>
            <a:r>
              <a:rPr lang="fr-FR" sz="1800" dirty="0" err="1">
                <a:latin typeface="Calibri" charset="0"/>
                <a:ea typeface="MS PGothic" charset="0"/>
              </a:rPr>
              <a:t>Triazolam</a:t>
            </a:r>
            <a:r>
              <a:rPr lang="fr-FR" sz="1800" dirty="0">
                <a:latin typeface="Calibri" charset="0"/>
                <a:ea typeface="MS PGothic" charset="0"/>
              </a:rPr>
              <a:t> (HALCION®)</a:t>
            </a:r>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fr-FR" sz="1800" dirty="0">
              <a:latin typeface="Calibri" charset="0"/>
              <a:ea typeface="MS PGothic" charset="0"/>
            </a:endParaRPr>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fr-FR" sz="1800" dirty="0">
              <a:latin typeface="Calibri" charset="0"/>
              <a:ea typeface="MS PGothic" charset="0"/>
            </a:endParaRPr>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fr-FR" sz="1800" dirty="0">
              <a:latin typeface="Calibri" charset="0"/>
              <a:ea typeface="MS PGothic" charset="0"/>
            </a:endParaRPr>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fr-FR" sz="1800" dirty="0">
              <a:latin typeface="Calibri" charset="0"/>
              <a:ea typeface="MS PGothic" charset="0"/>
            </a:endParaRPr>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fr-FR" sz="1800" dirty="0">
              <a:latin typeface="Calibri" charset="0"/>
              <a:ea typeface="MS PGothic" charset="0"/>
            </a:endParaRPr>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fr-FR" sz="1800" dirty="0">
              <a:latin typeface="Calibri" charset="0"/>
              <a:ea typeface="MS PGothic" charset="0"/>
            </a:endParaRPr>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fr-FR" sz="1800" dirty="0">
              <a:latin typeface="Calibri" charset="0"/>
              <a:ea typeface="MS PGothic" charset="0"/>
            </a:endParaRPr>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218229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fr-LU" altLang="de-DE"/>
          </a:p>
        </p:txBody>
      </p:sp>
    </p:spTree>
    <p:extLst>
      <p:ext uri="{BB962C8B-B14F-4D97-AF65-F5344CB8AC3E}">
        <p14:creationId xmlns:p14="http://schemas.microsoft.com/office/powerpoint/2010/main" val="3820688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F96CDF-A071-484B-9A06-A86099C7A7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107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80D203F-D980-4610-B3E5-A17C5C1E56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339975"/>
            <a:ext cx="947738"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100FD3A-3016-4E22-96EE-42576315CA4A}"/>
              </a:ext>
            </a:extLst>
          </p:cNvPr>
          <p:cNvSpPr/>
          <p:nvPr userDrawn="1"/>
        </p:nvSpPr>
        <p:spPr>
          <a:xfrm>
            <a:off x="1162050" y="2339975"/>
            <a:ext cx="8748713" cy="1079500"/>
          </a:xfrm>
          <a:prstGeom prst="rect">
            <a:avLst/>
          </a:prstGeom>
          <a:solidFill>
            <a:srgbClr val="0097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fontAlgn="auto">
              <a:spcBef>
                <a:spcPts val="0"/>
              </a:spcBef>
              <a:spcAft>
                <a:spcPts val="0"/>
              </a:spcAft>
              <a:defRPr/>
            </a:pPr>
            <a:endParaRPr lang="fr-FR" sz="1763" noProof="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33E43B7-BEAE-4E3A-B991-FDB591FF7504}"/>
              </a:ext>
            </a:extLst>
          </p:cNvPr>
          <p:cNvSpPr txBox="1">
            <a:spLocks noChangeArrowheads="1"/>
          </p:cNvSpPr>
          <p:nvPr userDrawn="1"/>
        </p:nvSpPr>
        <p:spPr bwMode="auto">
          <a:xfrm>
            <a:off x="8007697" y="3060700"/>
            <a:ext cx="1439862"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912813" fontAlgn="base">
              <a:spcBef>
                <a:spcPct val="0"/>
              </a:spcBef>
              <a:spcAft>
                <a:spcPct val="0"/>
              </a:spcAft>
              <a:defRPr>
                <a:solidFill>
                  <a:schemeClr val="tx1"/>
                </a:solidFill>
                <a:latin typeface="Calibri" charset="0"/>
                <a:ea typeface="ＭＳ Ｐゴシック" charset="0"/>
              </a:defRPr>
            </a:lvl6pPr>
            <a:lvl7pPr marL="2971800" indent="-228600" defTabSz="912813" fontAlgn="base">
              <a:spcBef>
                <a:spcPct val="0"/>
              </a:spcBef>
              <a:spcAft>
                <a:spcPct val="0"/>
              </a:spcAft>
              <a:defRPr>
                <a:solidFill>
                  <a:schemeClr val="tx1"/>
                </a:solidFill>
                <a:latin typeface="Calibri" charset="0"/>
                <a:ea typeface="ＭＳ Ｐゴシック" charset="0"/>
              </a:defRPr>
            </a:lvl7pPr>
            <a:lvl8pPr marL="3429000" indent="-228600" defTabSz="912813" fontAlgn="base">
              <a:spcBef>
                <a:spcPct val="0"/>
              </a:spcBef>
              <a:spcAft>
                <a:spcPct val="0"/>
              </a:spcAft>
              <a:defRPr>
                <a:solidFill>
                  <a:schemeClr val="tx1"/>
                </a:solidFill>
                <a:latin typeface="Calibri" charset="0"/>
                <a:ea typeface="ＭＳ Ｐゴシック" charset="0"/>
              </a:defRPr>
            </a:lvl8pPr>
            <a:lvl9pPr marL="3886200" indent="-228600" defTabSz="912813" fontAlgn="base">
              <a:spcBef>
                <a:spcPct val="0"/>
              </a:spcBef>
              <a:spcAft>
                <a:spcPct val="0"/>
              </a:spcAft>
              <a:defRPr>
                <a:solidFill>
                  <a:schemeClr val="tx1"/>
                </a:solidFill>
                <a:latin typeface="Calibri" charset="0"/>
                <a:ea typeface="ＭＳ Ｐゴシック" charset="0"/>
              </a:defRPr>
            </a:lvl9pPr>
          </a:lstStyle>
          <a:p>
            <a:pPr>
              <a:defRPr/>
            </a:pPr>
            <a:r>
              <a:rPr lang="fr-FR" sz="1000" noProof="0" dirty="0" err="1">
                <a:solidFill>
                  <a:schemeClr val="bg1"/>
                </a:solidFill>
                <a:latin typeface="Arial" charset="0"/>
                <a:cs typeface="Arial" charset="0"/>
              </a:rPr>
              <a:t>www.hopitauxschuman.lu</a:t>
            </a:r>
            <a:endParaRPr lang="fr-FR" sz="1000" noProof="0" dirty="0">
              <a:solidFill>
                <a:schemeClr val="bg1"/>
              </a:solidFill>
              <a:latin typeface="Arial" charset="0"/>
              <a:cs typeface="Arial" charset="0"/>
            </a:endParaRPr>
          </a:p>
        </p:txBody>
      </p:sp>
      <p:pic>
        <p:nvPicPr>
          <p:cNvPr id="6" name="Picture 5">
            <a:extLst>
              <a:ext uri="{FF2B5EF4-FFF2-40B4-BE49-F238E27FC236}">
                <a16:creationId xmlns:a16="http://schemas.microsoft.com/office/drawing/2014/main" id="{4A98969F-027B-49AB-8CA8-A998EB586D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0838" y="2519363"/>
            <a:ext cx="1455737"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23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FE1BB2-0FE9-4533-8A36-601A06C936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107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70000F0-93BB-460E-A2F8-0454692B0E3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339975"/>
            <a:ext cx="947738"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AC0B129-FBEB-46D7-A681-7EA161B56E5B}"/>
              </a:ext>
            </a:extLst>
          </p:cNvPr>
          <p:cNvSpPr/>
          <p:nvPr userDrawn="1"/>
        </p:nvSpPr>
        <p:spPr>
          <a:xfrm>
            <a:off x="1169988" y="2347913"/>
            <a:ext cx="8737600" cy="46037"/>
          </a:xfrm>
          <a:prstGeom prst="rect">
            <a:avLst/>
          </a:prstGeom>
          <a:solidFill>
            <a:srgbClr val="0097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fontAlgn="auto">
              <a:spcBef>
                <a:spcPts val="0"/>
              </a:spcBef>
              <a:spcAft>
                <a:spcPts val="0"/>
              </a:spcAft>
              <a:defRPr/>
            </a:pPr>
            <a:endParaRPr lang="fr-FR" sz="1763" noProof="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542504F-03C2-49DA-BA3B-F7D6CC9085FF}"/>
              </a:ext>
            </a:extLst>
          </p:cNvPr>
          <p:cNvSpPr txBox="1"/>
          <p:nvPr userDrawn="1"/>
        </p:nvSpPr>
        <p:spPr>
          <a:xfrm>
            <a:off x="1079500" y="1908175"/>
            <a:ext cx="2898876" cy="400110"/>
          </a:xfrm>
          <a:prstGeom prst="rect">
            <a:avLst/>
          </a:prstGeom>
          <a:noFill/>
        </p:spPr>
        <p:txBody>
          <a:bodyPr wrap="none">
            <a:spAutoFit/>
          </a:bodyPr>
          <a:lstStyle/>
          <a:p>
            <a:pPr defTabSz="914373" fontAlgn="auto">
              <a:spcBef>
                <a:spcPts val="0"/>
              </a:spcBef>
              <a:spcAft>
                <a:spcPts val="0"/>
              </a:spcAft>
              <a:defRPr/>
            </a:pPr>
            <a:r>
              <a:rPr lang="fr-FR" sz="2000" b="1" noProof="0" dirty="0">
                <a:solidFill>
                  <a:srgbClr val="0097A9"/>
                </a:solidFill>
                <a:latin typeface="+mn-lt"/>
                <a:ea typeface="+mn-ea"/>
                <a:cs typeface="Arial" panose="020B0604020202020204" pitchFamily="34" charset="0"/>
              </a:rPr>
              <a:t>PLAN DE</a:t>
            </a:r>
            <a:r>
              <a:rPr lang="fr-FR" sz="2000" b="1" baseline="0" noProof="0" dirty="0">
                <a:solidFill>
                  <a:srgbClr val="0097A9"/>
                </a:solidFill>
                <a:latin typeface="+mn-lt"/>
                <a:ea typeface="+mn-ea"/>
                <a:cs typeface="Arial" panose="020B0604020202020204" pitchFamily="34" charset="0"/>
              </a:rPr>
              <a:t> LA CONFÉRENCE</a:t>
            </a:r>
            <a:endParaRPr lang="fr-FR" sz="2000" b="1" noProof="0" dirty="0">
              <a:solidFill>
                <a:srgbClr val="0097A9"/>
              </a:solidFill>
              <a:latin typeface="+mn-lt"/>
              <a:ea typeface="+mn-ea"/>
              <a:cs typeface="Arial" panose="020B0604020202020204" pitchFamily="34" charset="0"/>
            </a:endParaRPr>
          </a:p>
        </p:txBody>
      </p:sp>
    </p:spTree>
    <p:extLst>
      <p:ext uri="{BB962C8B-B14F-4D97-AF65-F5344CB8AC3E}">
        <p14:creationId xmlns:p14="http://schemas.microsoft.com/office/powerpoint/2010/main" val="133023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4B7CADA0-7136-4FA8-B2B8-228DAAF6AE49}"/>
              </a:ext>
            </a:extLst>
          </p:cNvPr>
          <p:cNvSpPr txBox="1"/>
          <p:nvPr userDrawn="1"/>
        </p:nvSpPr>
        <p:spPr>
          <a:xfrm>
            <a:off x="8505825" y="169863"/>
            <a:ext cx="1400175" cy="212725"/>
          </a:xfrm>
          <a:prstGeom prst="rect">
            <a:avLst/>
          </a:prstGeom>
          <a:noFill/>
        </p:spPr>
        <p:txBody>
          <a:bodyPr>
            <a:spAutoFit/>
          </a:bodyPr>
          <a:lstStyle/>
          <a:p>
            <a:pPr defTabSz="914373" fontAlgn="auto">
              <a:spcBef>
                <a:spcPts val="0"/>
              </a:spcBef>
              <a:spcAft>
                <a:spcPts val="0"/>
              </a:spcAft>
              <a:defRPr/>
            </a:pPr>
            <a:r>
              <a:rPr lang="fr-FR" sz="783" noProof="0">
                <a:solidFill>
                  <a:schemeClr val="bg1"/>
                </a:solidFill>
                <a:latin typeface="Arial" panose="020B0604020202020204" pitchFamily="34" charset="0"/>
                <a:ea typeface="+mn-ea"/>
                <a:cs typeface="Arial" panose="020B0604020202020204" pitchFamily="34" charset="0"/>
              </a:rPr>
              <a:t>www.hopitauxschuman.lu</a:t>
            </a:r>
          </a:p>
        </p:txBody>
      </p:sp>
      <p:sp>
        <p:nvSpPr>
          <p:cNvPr id="6" name="Rectangle 2">
            <a:extLst>
              <a:ext uri="{FF2B5EF4-FFF2-40B4-BE49-F238E27FC236}">
                <a16:creationId xmlns:a16="http://schemas.microsoft.com/office/drawing/2014/main" id="{C361968E-0AAF-46AE-8E6E-95A5595387B0}"/>
              </a:ext>
            </a:extLst>
          </p:cNvPr>
          <p:cNvSpPr/>
          <p:nvPr userDrawn="1"/>
        </p:nvSpPr>
        <p:spPr>
          <a:xfrm>
            <a:off x="1162050" y="0"/>
            <a:ext cx="8743950" cy="1079500"/>
          </a:xfrm>
          <a:prstGeom prst="rect">
            <a:avLst/>
          </a:prstGeom>
          <a:solidFill>
            <a:srgbClr val="0097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fontAlgn="auto">
              <a:spcBef>
                <a:spcPts val="0"/>
              </a:spcBef>
              <a:spcAft>
                <a:spcPts val="0"/>
              </a:spcAft>
              <a:defRPr/>
            </a:pPr>
            <a:endParaRPr lang="fr-FR" sz="1763" noProof="0">
              <a:latin typeface="Arial" panose="020B0604020202020204" pitchFamily="34" charset="0"/>
              <a:cs typeface="Arial" panose="020B0604020202020204" pitchFamily="34" charset="0"/>
            </a:endParaRPr>
          </a:p>
        </p:txBody>
      </p:sp>
      <p:pic>
        <p:nvPicPr>
          <p:cNvPr id="7" name="Picture 3">
            <a:extLst>
              <a:ext uri="{FF2B5EF4-FFF2-40B4-BE49-F238E27FC236}">
                <a16:creationId xmlns:a16="http://schemas.microsoft.com/office/drawing/2014/main" id="{DEEC93D4-1D9C-4C2A-A4C1-79CF8E7491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7738"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2946C783-E1C2-4B32-9826-C132223F6AB9}"/>
              </a:ext>
            </a:extLst>
          </p:cNvPr>
          <p:cNvSpPr/>
          <p:nvPr userDrawn="1"/>
        </p:nvSpPr>
        <p:spPr>
          <a:xfrm>
            <a:off x="0" y="6516688"/>
            <a:ext cx="9906000" cy="341312"/>
          </a:xfrm>
          <a:prstGeom prst="rect">
            <a:avLst/>
          </a:prstGeom>
          <a:solidFill>
            <a:srgbClr val="0097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914373" fontAlgn="auto">
              <a:spcBef>
                <a:spcPts val="0"/>
              </a:spcBef>
              <a:spcAft>
                <a:spcPts val="0"/>
              </a:spcAft>
              <a:defRPr/>
            </a:pPr>
            <a:endParaRPr lang="fr-FR" sz="1763" noProof="0">
              <a:latin typeface="Arial" panose="020B0604020202020204" pitchFamily="34" charset="0"/>
              <a:cs typeface="Arial" panose="020B0604020202020204" pitchFamily="34" charset="0"/>
            </a:endParaRPr>
          </a:p>
        </p:txBody>
      </p:sp>
      <p:sp>
        <p:nvSpPr>
          <p:cNvPr id="9" name="TextBox 5">
            <a:extLst>
              <a:ext uri="{FF2B5EF4-FFF2-40B4-BE49-F238E27FC236}">
                <a16:creationId xmlns:a16="http://schemas.microsoft.com/office/drawing/2014/main" id="{DB5297E4-7288-459E-BFFB-FEDC22AD5A4A}"/>
              </a:ext>
            </a:extLst>
          </p:cNvPr>
          <p:cNvSpPr txBox="1"/>
          <p:nvPr userDrawn="1"/>
        </p:nvSpPr>
        <p:spPr>
          <a:xfrm>
            <a:off x="8335483" y="179388"/>
            <a:ext cx="1519237" cy="153987"/>
          </a:xfrm>
          <a:prstGeom prst="rect">
            <a:avLst/>
          </a:prstGeom>
          <a:noFill/>
        </p:spPr>
        <p:txBody>
          <a:bodyPr wrap="none" lIns="0" tIns="0" rIns="72000" bIns="0">
            <a:spAutoFit/>
          </a:bodyPr>
          <a:lstStyle>
            <a:defPPr>
              <a:defRPr lang="fr-FR"/>
            </a:defPPr>
            <a:lvl1pPr>
              <a:defRPr sz="800">
                <a:solidFill>
                  <a:schemeClr val="bg1"/>
                </a:solidFill>
                <a:latin typeface="Gotham Narrow Light" pitchFamily="50" charset="0"/>
              </a:defRPr>
            </a:lvl1pPr>
          </a:lstStyle>
          <a:p>
            <a:pPr defTabSz="914373" fontAlgn="auto">
              <a:spcBef>
                <a:spcPts val="0"/>
              </a:spcBef>
              <a:spcAft>
                <a:spcPts val="0"/>
              </a:spcAft>
              <a:defRPr/>
            </a:pPr>
            <a:r>
              <a:rPr lang="fr-FR" sz="1000" noProof="0" dirty="0" err="1">
                <a:latin typeface="Arial" panose="020B0604020202020204" pitchFamily="34" charset="0"/>
                <a:ea typeface="+mn-ea"/>
                <a:cs typeface="Arial" panose="020B0604020202020204" pitchFamily="34" charset="0"/>
              </a:rPr>
              <a:t>www.hopitauxschuman.lu</a:t>
            </a:r>
            <a:endParaRPr lang="fr-FR" sz="1000" noProof="0" dirty="0">
              <a:latin typeface="Arial" panose="020B0604020202020204" pitchFamily="34" charset="0"/>
              <a:ea typeface="+mn-ea"/>
              <a:cs typeface="Arial" panose="020B0604020202020204" pitchFamily="34" charset="0"/>
            </a:endParaRPr>
          </a:p>
        </p:txBody>
      </p:sp>
      <p:sp>
        <p:nvSpPr>
          <p:cNvPr id="15" name="Title 1"/>
          <p:cNvSpPr>
            <a:spLocks noGrp="1"/>
          </p:cNvSpPr>
          <p:nvPr>
            <p:ph type="ctrTitle"/>
          </p:nvPr>
        </p:nvSpPr>
        <p:spPr>
          <a:xfrm>
            <a:off x="1188000" y="0"/>
            <a:ext cx="7020000" cy="536352"/>
          </a:xfrm>
          <a:prstGeom prst="rect">
            <a:avLst/>
          </a:prstGeom>
        </p:spPr>
        <p:txBody>
          <a:bodyPr anchor="b"/>
          <a:lstStyle>
            <a:lvl1pPr algn="l">
              <a:defRPr sz="3200" b="1">
                <a:solidFill>
                  <a:schemeClr val="bg1"/>
                </a:solidFill>
                <a:latin typeface="+mn-lt"/>
                <a:cs typeface="Arial" panose="020B0604020202020204" pitchFamily="34" charset="0"/>
              </a:defRPr>
            </a:lvl1p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16" name="Subtitle 2"/>
          <p:cNvSpPr>
            <a:spLocks noGrp="1"/>
          </p:cNvSpPr>
          <p:nvPr>
            <p:ph type="subTitle" idx="1"/>
          </p:nvPr>
        </p:nvSpPr>
        <p:spPr>
          <a:xfrm>
            <a:off x="1188000" y="558815"/>
            <a:ext cx="7020000" cy="359137"/>
          </a:xfrm>
          <a:prstGeom prst="rect">
            <a:avLst/>
          </a:prstGeom>
        </p:spPr>
        <p:txBody>
          <a:bodyPr/>
          <a:lstStyle>
            <a:lvl1pPr marL="0" indent="0" algn="l">
              <a:buNone/>
              <a:defRPr sz="2400">
                <a:solidFill>
                  <a:schemeClr val="bg1"/>
                </a:solidFill>
                <a:latin typeface="+mn-lt"/>
                <a:cs typeface="Arial" panose="020B0604020202020204" pitchFamily="34" charset="0"/>
              </a:defRPr>
            </a:lvl1pPr>
            <a:lvl2pPr marL="447663" indent="0" algn="ctr">
              <a:buNone/>
              <a:defRPr sz="1959"/>
            </a:lvl2pPr>
            <a:lvl3pPr marL="895327" indent="0" algn="ctr">
              <a:buNone/>
              <a:defRPr sz="1763"/>
            </a:lvl3pPr>
            <a:lvl4pPr marL="1342990" indent="0" algn="ctr">
              <a:buNone/>
              <a:defRPr sz="1567"/>
            </a:lvl4pPr>
            <a:lvl5pPr marL="1790653" indent="0" algn="ctr">
              <a:buNone/>
              <a:defRPr sz="1567"/>
            </a:lvl5pPr>
            <a:lvl6pPr marL="2238316" indent="0" algn="ctr">
              <a:buNone/>
              <a:defRPr sz="1567"/>
            </a:lvl6pPr>
            <a:lvl7pPr marL="2685980" indent="0" algn="ctr">
              <a:buNone/>
              <a:defRPr sz="1567"/>
            </a:lvl7pPr>
            <a:lvl8pPr marL="3133643" indent="0" algn="ctr">
              <a:buNone/>
              <a:defRPr sz="1567"/>
            </a:lvl8pPr>
            <a:lvl9pPr marL="3581306" indent="0" algn="ctr">
              <a:buNone/>
              <a:defRPr sz="1567"/>
            </a:lvl9pPr>
          </a:lstStyle>
          <a:p>
            <a:r>
              <a:rPr lang="fr-FR" noProof="0" dirty="0"/>
              <a:t>Click to </a:t>
            </a:r>
            <a:r>
              <a:rPr lang="fr-FR" noProof="0" dirty="0" err="1"/>
              <a:t>edit</a:t>
            </a:r>
            <a:r>
              <a:rPr lang="fr-FR" noProof="0" dirty="0"/>
              <a:t> Master </a:t>
            </a:r>
            <a:r>
              <a:rPr lang="fr-FR" noProof="0" dirty="0" err="1"/>
              <a:t>subtitle</a:t>
            </a:r>
            <a:r>
              <a:rPr lang="fr-FR" noProof="0" dirty="0"/>
              <a:t> style</a:t>
            </a:r>
          </a:p>
        </p:txBody>
      </p:sp>
      <p:sp>
        <p:nvSpPr>
          <p:cNvPr id="13" name="Content Placeholder 2"/>
          <p:cNvSpPr>
            <a:spLocks noGrp="1"/>
          </p:cNvSpPr>
          <p:nvPr>
            <p:ph idx="13"/>
          </p:nvPr>
        </p:nvSpPr>
        <p:spPr>
          <a:xfrm>
            <a:off x="1080000" y="1260001"/>
            <a:ext cx="8460000" cy="5040000"/>
          </a:xfrm>
          <a:prstGeom prst="rect">
            <a:avLst/>
          </a:prstGeom>
        </p:spPr>
        <p:txBody>
          <a:bodyPr/>
          <a:lstStyle>
            <a:lvl1pPr marL="285750" indent="-285750">
              <a:buFont typeface="Arial"/>
              <a:buChar char="•"/>
              <a:defRPr sz="1800">
                <a:solidFill>
                  <a:srgbClr val="447E81"/>
                </a:solidFill>
                <a:latin typeface="+mn-lt"/>
                <a:cs typeface="Arial" panose="020B0604020202020204" pitchFamily="34" charset="0"/>
              </a:defRPr>
            </a:lvl1pPr>
            <a:lvl2pPr>
              <a:defRPr>
                <a:solidFill>
                  <a:srgbClr val="293C66"/>
                </a:solidFill>
                <a:latin typeface="Gotham Narrow Medium" pitchFamily="50" charset="0"/>
              </a:defRPr>
            </a:lvl2pPr>
            <a:lvl3pPr>
              <a:defRPr>
                <a:solidFill>
                  <a:srgbClr val="293C66"/>
                </a:solidFill>
                <a:latin typeface="Gotham Narrow Medium" pitchFamily="50" charset="0"/>
              </a:defRPr>
            </a:lvl3pPr>
            <a:lvl4pPr>
              <a:defRPr>
                <a:solidFill>
                  <a:srgbClr val="293C66"/>
                </a:solidFill>
                <a:latin typeface="Gotham Narrow Medium" pitchFamily="50" charset="0"/>
              </a:defRPr>
            </a:lvl4pPr>
            <a:lvl5pPr>
              <a:defRPr>
                <a:solidFill>
                  <a:srgbClr val="293C66"/>
                </a:solidFill>
                <a:latin typeface="Gotham Narrow Medium" pitchFamily="50" charset="0"/>
              </a:defRPr>
            </a:lvl5pPr>
          </a:lstStyle>
          <a:p>
            <a:pPr lvl="0"/>
            <a:r>
              <a:rPr lang="fr-FR" noProof="0"/>
              <a:t>Click to edit Master text styles</a:t>
            </a:r>
          </a:p>
        </p:txBody>
      </p:sp>
      <p:sp>
        <p:nvSpPr>
          <p:cNvPr id="10" name="Slide Number Placeholder 5">
            <a:extLst>
              <a:ext uri="{FF2B5EF4-FFF2-40B4-BE49-F238E27FC236}">
                <a16:creationId xmlns:a16="http://schemas.microsoft.com/office/drawing/2014/main" id="{C06674D1-DF15-4A50-8F55-3E5C66482E63}"/>
              </a:ext>
            </a:extLst>
          </p:cNvPr>
          <p:cNvSpPr>
            <a:spLocks noGrp="1"/>
          </p:cNvSpPr>
          <p:nvPr>
            <p:ph type="sldNum" sz="quarter" idx="14"/>
          </p:nvPr>
        </p:nvSpPr>
        <p:spPr>
          <a:xfrm>
            <a:off x="9072563" y="6516688"/>
            <a:ext cx="833437" cy="339725"/>
          </a:xfrm>
          <a:prstGeom prst="rect">
            <a:avLst/>
          </a:prstGeom>
        </p:spPr>
        <p:txBody>
          <a:bodyPr vert="horz" wrap="square" lIns="91440" tIns="45720" rIns="91440" bIns="45720" numCol="1" anchor="t" anchorCtr="0" compatLnSpc="1">
            <a:prstTxWarp prst="textNoShape">
              <a:avLst/>
            </a:prstTxWarp>
          </a:bodyPr>
          <a:lstStyle>
            <a:lvl1pPr algn="r">
              <a:defRPr>
                <a:solidFill>
                  <a:schemeClr val="bg1"/>
                </a:solidFill>
                <a:latin typeface="Arial" panose="020B0604020202020204" pitchFamily="34" charset="0"/>
                <a:cs typeface="Arial" panose="020B0604020202020204" pitchFamily="34" charset="0"/>
              </a:defRPr>
            </a:lvl1pPr>
          </a:lstStyle>
          <a:p>
            <a:fld id="{609BA457-FF0B-4116-A988-314B4EE268DB}" type="slidenum">
              <a:rPr lang="fr-FR" altLang="de-DE" noProof="0" smtClean="0"/>
              <a:pPr/>
              <a:t>‹N°›</a:t>
            </a:fld>
            <a:endParaRPr lang="fr-FR" altLang="de-DE" noProof="0"/>
          </a:p>
        </p:txBody>
      </p:sp>
    </p:spTree>
    <p:extLst>
      <p:ext uri="{BB962C8B-B14F-4D97-AF65-F5344CB8AC3E}">
        <p14:creationId xmlns:p14="http://schemas.microsoft.com/office/powerpoint/2010/main" val="3596237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E3007E-884E-4346-81C2-E2CA5CCD27F5}"/>
              </a:ext>
            </a:extLst>
          </p:cNvPr>
          <p:cNvSpPr txBox="1"/>
          <p:nvPr/>
        </p:nvSpPr>
        <p:spPr>
          <a:xfrm>
            <a:off x="1254804" y="2313623"/>
            <a:ext cx="6565334" cy="1107995"/>
          </a:xfrm>
          <a:prstGeom prst="rect">
            <a:avLst/>
          </a:prstGeom>
          <a:noFill/>
        </p:spPr>
        <p:txBody>
          <a:bodyPr wrap="square" lIns="0" tIns="0" rIns="0" bIns="0">
            <a:spAutoFit/>
          </a:bodyPr>
          <a:lstStyle/>
          <a:p>
            <a:pPr defTabSz="914373" fontAlgn="auto">
              <a:spcBef>
                <a:spcPts val="0"/>
              </a:spcBef>
              <a:spcAft>
                <a:spcPts val="0"/>
              </a:spcAft>
              <a:defRPr/>
            </a:pPr>
            <a:r>
              <a:rPr lang="fr-CH" sz="2800" b="1" dirty="0">
                <a:solidFill>
                  <a:schemeClr val="bg1"/>
                </a:solidFill>
                <a:latin typeface="+mn-lt"/>
                <a:ea typeface="+mn-ea"/>
                <a:cs typeface="Arial" panose="020B0604020202020204" pitchFamily="34" charset="0"/>
              </a:rPr>
              <a:t>De la consommation à l’addiction : substances et comportements</a:t>
            </a:r>
          </a:p>
          <a:p>
            <a:pPr defTabSz="914373" fontAlgn="auto">
              <a:spcBef>
                <a:spcPts val="0"/>
              </a:spcBef>
              <a:spcAft>
                <a:spcPts val="0"/>
              </a:spcAft>
              <a:defRPr/>
            </a:pPr>
            <a:r>
              <a:rPr lang="fr-CH" sz="1600" dirty="0">
                <a:solidFill>
                  <a:schemeClr val="bg1"/>
                </a:solidFill>
                <a:latin typeface="+mn-lt"/>
                <a:cs typeface="Arial" panose="020B0604020202020204" pitchFamily="34" charset="0"/>
              </a:rPr>
              <a:t>Jean-Marc Cloos, MD, PhD, Directeur Médical du Pôle Psychiatrie HRS</a:t>
            </a:r>
          </a:p>
        </p:txBody>
      </p:sp>
      <p:pic>
        <p:nvPicPr>
          <p:cNvPr id="4" name="Picture 3" descr="ind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20121" cy="2196642"/>
          </a:xfrm>
          <a:prstGeom prst="rect">
            <a:avLst/>
          </a:prstGeom>
        </p:spPr>
      </p:pic>
      <p:sp>
        <p:nvSpPr>
          <p:cNvPr id="3" name="Rectangle 2"/>
          <p:cNvSpPr/>
          <p:nvPr/>
        </p:nvSpPr>
        <p:spPr>
          <a:xfrm>
            <a:off x="3121892" y="180448"/>
            <a:ext cx="6631867" cy="1323439"/>
          </a:xfrm>
          <a:prstGeom prst="rect">
            <a:avLst/>
          </a:prstGeom>
        </p:spPr>
        <p:txBody>
          <a:bodyPr wrap="square">
            <a:spAutoFit/>
          </a:bodyPr>
          <a:lstStyle/>
          <a:p>
            <a:r>
              <a:rPr lang="fr-FR" sz="4000" b="1" dirty="0">
                <a:solidFill>
                  <a:srgbClr val="08214F"/>
                </a:solidFill>
              </a:rPr>
              <a:t>Après-midi thématique sous le</a:t>
            </a:r>
          </a:p>
          <a:p>
            <a:r>
              <a:rPr lang="fr-FR" sz="4000" b="1" dirty="0">
                <a:solidFill>
                  <a:srgbClr val="890025"/>
                </a:solidFill>
              </a:rPr>
              <a:t>thème des addictions</a:t>
            </a:r>
            <a:endParaRPr lang="fr-FR" sz="4000" dirty="0">
              <a:solidFill>
                <a:srgbClr val="89002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Terminologie</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Habitude – Assuétude – Addiction</a:t>
            </a:r>
            <a:endParaRPr lang="fr-FR" dirty="0"/>
          </a:p>
        </p:txBody>
      </p:sp>
      <p:sp>
        <p:nvSpPr>
          <p:cNvPr id="4" name="Content Placeholder 3"/>
          <p:cNvSpPr>
            <a:spLocks noGrp="1"/>
          </p:cNvSpPr>
          <p:nvPr>
            <p:ph idx="13"/>
          </p:nvPr>
        </p:nvSpPr>
        <p:spPr>
          <a:xfrm>
            <a:off x="1080000" y="1329907"/>
            <a:ext cx="8700678" cy="5040000"/>
          </a:xfrm>
        </p:spPr>
        <p:txBody>
          <a:bodyPr/>
          <a:lstStyle/>
          <a:p>
            <a:r>
              <a:rPr lang="fr-FR" sz="2800" dirty="0"/>
              <a:t>L’</a:t>
            </a:r>
            <a:r>
              <a:rPr lang="fr-FR" sz="2800" b="1" dirty="0"/>
              <a:t>habitude</a:t>
            </a:r>
            <a:r>
              <a:rPr lang="fr-FR" sz="2800" dirty="0"/>
              <a:t>: « L’usage du tabac s’étend beaucoup ; il conquiert les hommes grâce à un certain plaisir secret tel, que ceux qui en ont pris l’habitude peuvent </a:t>
            </a:r>
            <a:r>
              <a:rPr lang="fr-FR" sz="2800" b="1" dirty="0"/>
              <a:t>difficilement se restreindre </a:t>
            </a:r>
            <a:r>
              <a:rPr lang="fr-FR" sz="2800" dirty="0"/>
              <a:t>ensuite. » </a:t>
            </a:r>
            <a:r>
              <a:rPr lang="fr-FR" dirty="0"/>
              <a:t>(Sir Francis Bacon, 1623) </a:t>
            </a:r>
          </a:p>
          <a:p>
            <a:r>
              <a:rPr lang="fr-FR" sz="2800" dirty="0"/>
              <a:t>L’</a:t>
            </a:r>
            <a:r>
              <a:rPr lang="fr-FR" sz="2800" b="1" dirty="0"/>
              <a:t>assuétude</a:t>
            </a:r>
            <a:r>
              <a:rPr lang="fr-FR" sz="2800" dirty="0"/>
              <a:t>: Contrainte psychologique et physique se traduisant par le désir de </a:t>
            </a:r>
            <a:r>
              <a:rPr lang="fr-FR" sz="2800" b="1" dirty="0"/>
              <a:t>répéter la consommation </a:t>
            </a:r>
            <a:r>
              <a:rPr lang="fr-FR" sz="2800" dirty="0"/>
              <a:t>de produit indépendamment de ses conséquences néfastes.</a:t>
            </a:r>
          </a:p>
          <a:p>
            <a:r>
              <a:rPr lang="fr-FR" sz="2800" dirty="0"/>
              <a:t>L’</a:t>
            </a:r>
            <a:r>
              <a:rPr lang="fr-FR" sz="2800" b="1" dirty="0"/>
              <a:t>addiction</a:t>
            </a:r>
            <a:r>
              <a:rPr lang="fr-FR" sz="2800" dirty="0"/>
              <a:t>: Le mot latin « </a:t>
            </a:r>
            <a:r>
              <a:rPr lang="fr-FR" sz="2800" dirty="0" err="1"/>
              <a:t>addictus</a:t>
            </a:r>
            <a:r>
              <a:rPr lang="fr-FR" sz="2800" dirty="0"/>
              <a:t> » désigne le débiteur qui doit « donner son corps en gage pour une dette non payée ». Chez les Romains, celui qui ne pouvait pas rembourser devenait </a:t>
            </a:r>
            <a:r>
              <a:rPr lang="fr-FR" sz="2800" b="1" dirty="0"/>
              <a:t>esclave</a:t>
            </a:r>
            <a:r>
              <a:rPr lang="fr-FR" sz="2800" dirty="0"/>
              <a:t> de son créancier.</a:t>
            </a:r>
          </a:p>
        </p:txBody>
      </p:sp>
    </p:spTree>
    <p:extLst>
      <p:ext uri="{BB962C8B-B14F-4D97-AF65-F5344CB8AC3E}">
        <p14:creationId xmlns:p14="http://schemas.microsoft.com/office/powerpoint/2010/main" val="4185181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Terminologie</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Dépendance</a:t>
            </a:r>
            <a:endParaRPr lang="fr-FR" dirty="0"/>
          </a:p>
        </p:txBody>
      </p:sp>
      <p:sp>
        <p:nvSpPr>
          <p:cNvPr id="4" name="Content Placeholder 3"/>
          <p:cNvSpPr>
            <a:spLocks noGrp="1"/>
          </p:cNvSpPr>
          <p:nvPr>
            <p:ph idx="13"/>
          </p:nvPr>
        </p:nvSpPr>
        <p:spPr>
          <a:xfrm>
            <a:off x="1080000" y="1329907"/>
            <a:ext cx="8700678" cy="5040000"/>
          </a:xfrm>
        </p:spPr>
        <p:txBody>
          <a:bodyPr/>
          <a:lstStyle/>
          <a:p>
            <a:r>
              <a:rPr lang="fr-FR" sz="2800" dirty="0"/>
              <a:t>La </a:t>
            </a:r>
            <a:r>
              <a:rPr lang="fr-FR" sz="2800" b="1" dirty="0"/>
              <a:t>dépendance</a:t>
            </a:r>
            <a:r>
              <a:rPr lang="fr-FR" sz="2800" dirty="0"/>
              <a:t> (OMS, 1975): « Un état, psychique et parfois physique, résultant de l’interaction entre un organisme vivant et un produit, caractérisé par des </a:t>
            </a:r>
            <a:r>
              <a:rPr lang="fr-FR" sz="2800" b="1" dirty="0"/>
              <a:t>réponses comportementales </a:t>
            </a:r>
            <a:r>
              <a:rPr lang="fr-FR" sz="2800" dirty="0"/>
              <a:t>ou autres qui comportent toujours une </a:t>
            </a:r>
            <a:r>
              <a:rPr lang="fr-FR" sz="2800" b="1" dirty="0"/>
              <a:t>compulsion</a:t>
            </a:r>
            <a:r>
              <a:rPr lang="fr-FR" sz="2800" dirty="0"/>
              <a:t> à prendre le produit de façon régulière ou périodique pour ressentir ses effets psychiques et parfois éviter l’inconfort de son absence (</a:t>
            </a:r>
            <a:r>
              <a:rPr lang="fr-FR" sz="2800" b="1" dirty="0"/>
              <a:t>sevrage</a:t>
            </a:r>
            <a:r>
              <a:rPr lang="fr-FR" sz="2800" dirty="0"/>
              <a:t>). La </a:t>
            </a:r>
            <a:r>
              <a:rPr lang="fr-FR" sz="2800" b="1" dirty="0"/>
              <a:t>tolérance</a:t>
            </a:r>
            <a:r>
              <a:rPr lang="fr-FR" sz="2800" dirty="0"/>
              <a:t> peut être présente ou non. »</a:t>
            </a:r>
          </a:p>
          <a:p>
            <a:pPr lvl="1">
              <a:spcBef>
                <a:spcPts val="1100"/>
              </a:spcBef>
            </a:pPr>
            <a:r>
              <a:rPr lang="fr-FR" dirty="0">
                <a:latin typeface="+mn-lt"/>
              </a:rPr>
              <a:t>Dans cette définition, le terme « </a:t>
            </a:r>
            <a:r>
              <a:rPr lang="fr-FR" b="1" dirty="0">
                <a:latin typeface="+mn-lt"/>
              </a:rPr>
              <a:t>réponse comportementale</a:t>
            </a:r>
            <a:r>
              <a:rPr lang="fr-FR" dirty="0">
                <a:latin typeface="+mn-lt"/>
              </a:rPr>
              <a:t> » a un sens précis. Pour les comportementalistes, une réponse est un acte réalisé pour obtenir une récompense ou éviter une punition.</a:t>
            </a:r>
          </a:p>
        </p:txBody>
      </p:sp>
    </p:spTree>
    <p:extLst>
      <p:ext uri="{BB962C8B-B14F-4D97-AF65-F5344CB8AC3E}">
        <p14:creationId xmlns:p14="http://schemas.microsoft.com/office/powerpoint/2010/main" val="217736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Terminologie</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Compulsion – </a:t>
            </a:r>
            <a:r>
              <a:rPr lang="en-GB" altLang="ja-JP" dirty="0">
                <a:ea typeface="ＭＳ Ｐゴシック" charset="0"/>
                <a:cs typeface="ＭＳ Ｐゴシック" charset="0"/>
              </a:rPr>
              <a:t>“</a:t>
            </a:r>
            <a:r>
              <a:rPr lang="fr-CH" altLang="ja-JP" dirty="0">
                <a:ea typeface="ＭＳ Ｐゴシック" charset="0"/>
                <a:cs typeface="ＭＳ Ｐゴシック" charset="0"/>
              </a:rPr>
              <a:t>Craving</a:t>
            </a:r>
            <a:r>
              <a:rPr lang="en-GB" altLang="ja-JP" dirty="0">
                <a:ea typeface="ＭＳ Ｐゴシック" charset="0"/>
                <a:cs typeface="ＭＳ Ｐゴシック" charset="0"/>
              </a:rPr>
              <a:t>”</a:t>
            </a:r>
            <a:r>
              <a:rPr lang="fr-CH" altLang="ja-JP" dirty="0">
                <a:ea typeface="ＭＳ Ｐゴシック" charset="0"/>
                <a:cs typeface="ＭＳ Ｐゴシック" charset="0"/>
              </a:rPr>
              <a:t> – Tolérance – Accoutumance</a:t>
            </a:r>
            <a:endParaRPr lang="fr-FR" dirty="0"/>
          </a:p>
        </p:txBody>
      </p:sp>
      <p:sp>
        <p:nvSpPr>
          <p:cNvPr id="4" name="Content Placeholder 3"/>
          <p:cNvSpPr>
            <a:spLocks noGrp="1"/>
          </p:cNvSpPr>
          <p:nvPr>
            <p:ph idx="13"/>
          </p:nvPr>
        </p:nvSpPr>
        <p:spPr>
          <a:xfrm>
            <a:off x="1080000" y="1329907"/>
            <a:ext cx="8700678" cy="5040000"/>
          </a:xfrm>
        </p:spPr>
        <p:txBody>
          <a:bodyPr/>
          <a:lstStyle/>
          <a:p>
            <a:r>
              <a:rPr lang="fr-FR" sz="2800" dirty="0"/>
              <a:t>La </a:t>
            </a:r>
            <a:r>
              <a:rPr lang="fr-FR" sz="2800" b="1" dirty="0"/>
              <a:t>compulsion</a:t>
            </a:r>
            <a:r>
              <a:rPr lang="fr-FR" sz="2800" dirty="0"/>
              <a:t>: Tendance intérieure impérative poussant l’individu à accomplir une  action ou à penser à une idée, alors qu’il la réprouve et se l’interdit sur le plan conscient.</a:t>
            </a:r>
          </a:p>
          <a:p>
            <a:r>
              <a:rPr lang="fr-FR" sz="2800" dirty="0"/>
              <a:t>Le </a:t>
            </a:r>
            <a:r>
              <a:rPr lang="en-GB" sz="2800" dirty="0"/>
              <a:t>“</a:t>
            </a:r>
            <a:r>
              <a:rPr lang="en-GB" sz="2800" b="1" dirty="0"/>
              <a:t>craving</a:t>
            </a:r>
            <a:r>
              <a:rPr lang="en-GB" sz="2800" dirty="0"/>
              <a:t>”</a:t>
            </a:r>
            <a:r>
              <a:rPr lang="fr-FR" sz="2800" dirty="0"/>
              <a:t> (besoin): Désigne le caractère irrépressible et violent de l’envie de consommer le produit.</a:t>
            </a:r>
          </a:p>
          <a:p>
            <a:r>
              <a:rPr lang="fr-FR" sz="2800" dirty="0"/>
              <a:t>La </a:t>
            </a:r>
            <a:r>
              <a:rPr lang="fr-FR" sz="2800" b="1" dirty="0"/>
              <a:t>tolérance</a:t>
            </a:r>
            <a:r>
              <a:rPr lang="fr-FR" sz="2800" dirty="0"/>
              <a:t>: Propriété d’un produit dont l’usage répété entraîne une diminution des effets initiaux. Il faut alors augmenter les doses pour obtenir l’effet désiré.</a:t>
            </a:r>
          </a:p>
          <a:p>
            <a:r>
              <a:rPr lang="fr-FR" sz="2800" dirty="0"/>
              <a:t>L’</a:t>
            </a:r>
            <a:r>
              <a:rPr lang="fr-FR" sz="2800" b="1" dirty="0"/>
              <a:t>accoutumance</a:t>
            </a:r>
            <a:r>
              <a:rPr lang="fr-FR" sz="2800" dirty="0"/>
              <a:t>: L’organisme supporte des doses croissantes de produit sans effets secondaires majeurs, avec atténuation des effets du produit.</a:t>
            </a:r>
          </a:p>
        </p:txBody>
      </p:sp>
    </p:spTree>
    <p:extLst>
      <p:ext uri="{BB962C8B-B14F-4D97-AF65-F5344CB8AC3E}">
        <p14:creationId xmlns:p14="http://schemas.microsoft.com/office/powerpoint/2010/main" val="112508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Terminologie</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Dépendance (CIM-10)</a:t>
            </a:r>
            <a:endParaRPr lang="fr-FR" dirty="0"/>
          </a:p>
        </p:txBody>
      </p:sp>
      <p:sp>
        <p:nvSpPr>
          <p:cNvPr id="4" name="Content Placeholder 3"/>
          <p:cNvSpPr>
            <a:spLocks noGrp="1"/>
          </p:cNvSpPr>
          <p:nvPr>
            <p:ph idx="13"/>
          </p:nvPr>
        </p:nvSpPr>
        <p:spPr>
          <a:xfrm>
            <a:off x="1080000" y="1329907"/>
            <a:ext cx="8700678" cy="5040000"/>
          </a:xfrm>
        </p:spPr>
        <p:txBody>
          <a:bodyPr/>
          <a:lstStyle/>
          <a:p>
            <a:r>
              <a:rPr lang="fr-FR" sz="2000" dirty="0"/>
              <a:t>Présence de 3 ou plus des manifestations ci-dessous, à un moment quelconque de l’année précédente :</a:t>
            </a:r>
          </a:p>
          <a:p>
            <a:pPr marL="622300" lvl="1" indent="-355600">
              <a:buFont typeface="+mj-lt"/>
              <a:buAutoNum type="arabicPeriod"/>
            </a:pPr>
            <a:r>
              <a:rPr lang="fr-FR" sz="1600" b="1" dirty="0">
                <a:latin typeface="+mn-lt"/>
              </a:rPr>
              <a:t>Désir impératif ou sensation de compulsion</a:t>
            </a:r>
            <a:r>
              <a:rPr lang="fr-FR" sz="1600" dirty="0">
                <a:latin typeface="+mn-lt"/>
              </a:rPr>
              <a:t> pour la prise de substance ;</a:t>
            </a:r>
          </a:p>
          <a:p>
            <a:pPr marL="622300" lvl="1" indent="-355600">
              <a:buFont typeface="+mj-lt"/>
              <a:buAutoNum type="arabicPeriod"/>
            </a:pPr>
            <a:r>
              <a:rPr lang="fr-FR" sz="1600" b="1" dirty="0">
                <a:latin typeface="+mn-lt"/>
              </a:rPr>
              <a:t>Difficulté à contrôler </a:t>
            </a:r>
            <a:r>
              <a:rPr lang="fr-FR" sz="1600" dirty="0">
                <a:latin typeface="+mn-lt"/>
              </a:rPr>
              <a:t>le comportement de prise de la substance en termes de début, de fin, ou de quantité utilisée ;</a:t>
            </a:r>
          </a:p>
          <a:p>
            <a:pPr marL="622300" lvl="1" indent="-355600">
              <a:buFont typeface="+mj-lt"/>
              <a:buAutoNum type="arabicPeriod"/>
            </a:pPr>
            <a:r>
              <a:rPr lang="fr-FR" sz="1600" b="1" dirty="0">
                <a:latin typeface="+mn-lt"/>
              </a:rPr>
              <a:t>Présence d’un état de sevrage </a:t>
            </a:r>
            <a:r>
              <a:rPr lang="fr-FR" sz="1600" dirty="0">
                <a:latin typeface="+mn-lt"/>
              </a:rPr>
              <a:t>physiologique en cas d’arrêt ou de diminution de la prise, mis en évidence par les signes suivants : syndrome de sevrage caractéristique de la substance, prise de cette même substance (ou d’une substance étroitement apparentée) dans le but de soulager ou d’éviter les symptômes de sevrage ; </a:t>
            </a:r>
          </a:p>
          <a:p>
            <a:pPr marL="622300" lvl="1" indent="-355600">
              <a:buFont typeface="+mj-lt"/>
              <a:buAutoNum type="arabicPeriod"/>
            </a:pPr>
            <a:r>
              <a:rPr lang="fr-FR" sz="1600" b="1" dirty="0">
                <a:latin typeface="+mn-lt"/>
              </a:rPr>
              <a:t>Signes de tolérance</a:t>
            </a:r>
            <a:r>
              <a:rPr lang="fr-FR" sz="1600" dirty="0">
                <a:latin typeface="+mn-lt"/>
              </a:rPr>
              <a:t>, comme par exemple augmentation nécessaire de la dose de substance psychoactive pour obtenir les effets produits initialement par des doses plus faibles ;</a:t>
            </a:r>
          </a:p>
          <a:p>
            <a:pPr marL="622300" lvl="1" indent="-355600">
              <a:buFont typeface="+mj-lt"/>
              <a:buAutoNum type="arabicPeriod"/>
            </a:pPr>
            <a:r>
              <a:rPr lang="fr-FR" sz="1600" b="1" dirty="0">
                <a:latin typeface="+mn-lt"/>
              </a:rPr>
              <a:t>Perte progressive d’intérêt pour d’autres plaisirs ou activités</a:t>
            </a:r>
            <a:r>
              <a:rPr lang="fr-FR" sz="1600" dirty="0">
                <a:latin typeface="+mn-lt"/>
              </a:rPr>
              <a:t> en raison de l’usage de substance psychoactive, temps de plus en plus important passé à se procurer ou à consommer la substance, ou à récupérer de ses effets ;</a:t>
            </a:r>
          </a:p>
          <a:p>
            <a:pPr marL="622300" lvl="1" indent="-355600">
              <a:buFont typeface="+mj-lt"/>
              <a:buAutoNum type="arabicPeriod"/>
            </a:pPr>
            <a:r>
              <a:rPr lang="fr-FR" sz="1600" b="1" dirty="0">
                <a:latin typeface="+mn-lt"/>
              </a:rPr>
              <a:t>Poursuite de l’usage </a:t>
            </a:r>
            <a:r>
              <a:rPr lang="fr-FR" sz="1600" dirty="0">
                <a:latin typeface="+mn-lt"/>
              </a:rPr>
              <a:t>de la substance malgré ses conséquences manifestement nocives, telles que lésions hépatiques dues à l’abus d’alcool, état dépressif résultant d’une utilisation massive ou atteinte des fonctions cognitives associée a la substance. On essaiera de déterminer si l’utilisateur était réellement ou pouvait être conscient de la nature et de l’étendue des dommages.</a:t>
            </a:r>
          </a:p>
        </p:txBody>
      </p:sp>
    </p:spTree>
    <p:extLst>
      <p:ext uri="{BB962C8B-B14F-4D97-AF65-F5344CB8AC3E}">
        <p14:creationId xmlns:p14="http://schemas.microsoft.com/office/powerpoint/2010/main" val="3187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Terminologie</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 Trouble de l’usage d’alcool » (DSM-5)</a:t>
            </a:r>
            <a:endParaRPr lang="fr-FR" dirty="0"/>
          </a:p>
        </p:txBody>
      </p:sp>
      <p:graphicFrame>
        <p:nvGraphicFramePr>
          <p:cNvPr id="6" name="Table 5"/>
          <p:cNvGraphicFramePr>
            <a:graphicFrameLocks noGrp="1"/>
          </p:cNvGraphicFramePr>
          <p:nvPr>
            <p:extLst>
              <p:ext uri="{D42A27DB-BD31-4B8C-83A1-F6EECF244321}">
                <p14:modId xmlns:p14="http://schemas.microsoft.com/office/powerpoint/2010/main" val="1332977873"/>
              </p:ext>
            </p:extLst>
          </p:nvPr>
        </p:nvGraphicFramePr>
        <p:xfrm>
          <a:off x="104647" y="1247421"/>
          <a:ext cx="9676624" cy="5125782"/>
        </p:xfrm>
        <a:graphic>
          <a:graphicData uri="http://schemas.openxmlformats.org/drawingml/2006/table">
            <a:tbl>
              <a:tblPr firstRow="1" bandRow="1">
                <a:tableStyleId>{5C22544A-7EE6-4342-B048-85BDC9FD1C3A}</a:tableStyleId>
              </a:tblPr>
              <a:tblGrid>
                <a:gridCol w="3036245">
                  <a:extLst>
                    <a:ext uri="{9D8B030D-6E8A-4147-A177-3AD203B41FA5}">
                      <a16:colId xmlns:a16="http://schemas.microsoft.com/office/drawing/2014/main" val="20000"/>
                    </a:ext>
                  </a:extLst>
                </a:gridCol>
                <a:gridCol w="6640379">
                  <a:extLst>
                    <a:ext uri="{9D8B030D-6E8A-4147-A177-3AD203B41FA5}">
                      <a16:colId xmlns:a16="http://schemas.microsoft.com/office/drawing/2014/main" val="20001"/>
                    </a:ext>
                  </a:extLst>
                </a:gridCol>
              </a:tblGrid>
              <a:tr h="437235">
                <a:tc>
                  <a:txBody>
                    <a:bodyPr/>
                    <a:lstStyle/>
                    <a:p>
                      <a:r>
                        <a:rPr lang="fr-FR" sz="1200" b="1" i="0" u="none" strike="noStrike" kern="1200" baseline="0" noProof="0">
                          <a:solidFill>
                            <a:schemeClr val="lt1"/>
                          </a:solidFill>
                          <a:latin typeface="+mn-lt"/>
                          <a:ea typeface="+mn-ea"/>
                          <a:cs typeface="+mn-cs"/>
                        </a:rPr>
                        <a:t>Critères</a:t>
                      </a:r>
                      <a:endParaRPr lang="fr-FR" sz="1200" noProof="0"/>
                    </a:p>
                  </a:txBody>
                  <a:tcPr/>
                </a:tc>
                <a:tc>
                  <a:txBody>
                    <a:bodyPr/>
                    <a:lstStyle/>
                    <a:p>
                      <a:r>
                        <a:rPr lang="fr-FR" sz="1200" b="1" i="0" u="none" strike="noStrike" kern="1200" baseline="0" noProof="0">
                          <a:solidFill>
                            <a:schemeClr val="lt1"/>
                          </a:solidFill>
                          <a:latin typeface="+mn-lt"/>
                          <a:ea typeface="+mn-ea"/>
                          <a:cs typeface="+mn-cs"/>
                        </a:rPr>
                        <a:t>Description</a:t>
                      </a:r>
                      <a:endParaRPr lang="fr-FR" sz="1200" noProof="0"/>
                    </a:p>
                  </a:txBody>
                  <a:tcPr/>
                </a:tc>
                <a:extLst>
                  <a:ext uri="{0D108BD9-81ED-4DB2-BD59-A6C34878D82A}">
                    <a16:rowId xmlns:a16="http://schemas.microsoft.com/office/drawing/2014/main" val="10000"/>
                  </a:ext>
                </a:extLst>
              </a:tr>
              <a:tr h="437235">
                <a:tc>
                  <a:txBody>
                    <a:bodyPr/>
                    <a:lstStyle/>
                    <a:p>
                      <a:r>
                        <a:rPr lang="fr-FR" sz="1200" b="1" i="0" u="none" strike="noStrike" kern="1200" baseline="0" noProof="0">
                          <a:solidFill>
                            <a:schemeClr val="dk1"/>
                          </a:solidFill>
                          <a:latin typeface="+mn-lt"/>
                          <a:ea typeface="+mn-ea"/>
                          <a:cs typeface="+mn-cs"/>
                        </a:rPr>
                        <a:t>Tolérance</a:t>
                      </a:r>
                      <a:endParaRPr lang="fr-FR" sz="1200" noProof="0"/>
                    </a:p>
                  </a:txBody>
                  <a:tcPr/>
                </a:tc>
                <a:tc>
                  <a:txBody>
                    <a:bodyPr/>
                    <a:lstStyle/>
                    <a:p>
                      <a:r>
                        <a:rPr lang="fr-FR" sz="1200" b="0" i="0" u="none" strike="noStrike" kern="1200" baseline="0" noProof="0">
                          <a:solidFill>
                            <a:schemeClr val="dk1"/>
                          </a:solidFill>
                          <a:latin typeface="+mn-lt"/>
                          <a:ea typeface="+mn-ea"/>
                          <a:cs typeface="+mn-cs"/>
                        </a:rPr>
                        <a:t>Besoin de quantités nettement majorées des la substance pour obtenir une intoxication ou l’effet désiré</a:t>
                      </a:r>
                    </a:p>
                    <a:p>
                      <a:r>
                        <a:rPr lang="fr-FR" sz="1200" b="0" i="0" u="none" strike="noStrike" kern="1200" baseline="0" noProof="0">
                          <a:solidFill>
                            <a:schemeClr val="dk1"/>
                          </a:solidFill>
                          <a:latin typeface="+mn-lt"/>
                          <a:ea typeface="+mn-ea"/>
                          <a:cs typeface="+mn-cs"/>
                        </a:rPr>
                        <a:t>Effet nettement diminué en cas d’usage continu de la même quantité de substance</a:t>
                      </a:r>
                      <a:endParaRPr lang="fr-FR" sz="1200" noProof="0"/>
                    </a:p>
                  </a:txBody>
                  <a:tcPr/>
                </a:tc>
                <a:extLst>
                  <a:ext uri="{0D108BD9-81ED-4DB2-BD59-A6C34878D82A}">
                    <a16:rowId xmlns:a16="http://schemas.microsoft.com/office/drawing/2014/main" val="10001"/>
                  </a:ext>
                </a:extLst>
              </a:tr>
              <a:tr h="437235">
                <a:tc>
                  <a:txBody>
                    <a:bodyPr/>
                    <a:lstStyle/>
                    <a:p>
                      <a:r>
                        <a:rPr lang="fr-FR" sz="1200" b="1" i="0" u="none" strike="noStrike" kern="1200" baseline="0" noProof="0">
                          <a:solidFill>
                            <a:schemeClr val="dk1"/>
                          </a:solidFill>
                          <a:latin typeface="+mn-lt"/>
                          <a:ea typeface="+mn-ea"/>
                          <a:cs typeface="+mn-cs"/>
                        </a:rPr>
                        <a:t>Signes de sevrage</a:t>
                      </a:r>
                      <a:endParaRPr lang="fr-FR" sz="1200" noProof="0"/>
                    </a:p>
                  </a:txBody>
                  <a:tcPr/>
                </a:tc>
                <a:tc>
                  <a:txBody>
                    <a:bodyPr/>
                    <a:lstStyle/>
                    <a:p>
                      <a:r>
                        <a:rPr lang="fr-FR" sz="1200" b="0" i="0" u="none" strike="noStrike" kern="1200" baseline="0" noProof="0">
                          <a:solidFill>
                            <a:schemeClr val="dk1"/>
                          </a:solidFill>
                          <a:latin typeface="+mn-lt"/>
                          <a:ea typeface="+mn-ea"/>
                          <a:cs typeface="+mn-cs"/>
                        </a:rPr>
                        <a:t>Syndrome de sevrage caractéristique en cas d’arrêt de l’alcool</a:t>
                      </a:r>
                    </a:p>
                    <a:p>
                      <a:r>
                        <a:rPr lang="fr-FR" sz="1200" b="0" i="0" u="none" strike="noStrike" kern="1200" baseline="0" noProof="0">
                          <a:solidFill>
                            <a:schemeClr val="dk1"/>
                          </a:solidFill>
                          <a:latin typeface="+mn-lt"/>
                          <a:ea typeface="+mn-ea"/>
                          <a:cs typeface="+mn-cs"/>
                        </a:rPr>
                        <a:t>Consommation d’alcool dans le but de soulager ou d’éviter les symptômes de sevrage</a:t>
                      </a:r>
                      <a:endParaRPr lang="fr-FR" sz="1200" noProof="0"/>
                    </a:p>
                  </a:txBody>
                  <a:tcPr/>
                </a:tc>
                <a:extLst>
                  <a:ext uri="{0D108BD9-81ED-4DB2-BD59-A6C34878D82A}">
                    <a16:rowId xmlns:a16="http://schemas.microsoft.com/office/drawing/2014/main" val="10002"/>
                  </a:ext>
                </a:extLst>
              </a:tr>
              <a:tr h="437235">
                <a:tc>
                  <a:txBody>
                    <a:bodyPr/>
                    <a:lstStyle/>
                    <a:p>
                      <a:r>
                        <a:rPr lang="fr-FR" sz="1200" b="1" i="0" u="none" strike="noStrike" kern="1200" baseline="0" noProof="0">
                          <a:solidFill>
                            <a:schemeClr val="dk1"/>
                          </a:solidFill>
                          <a:latin typeface="+mn-lt"/>
                          <a:ea typeface="+mn-ea"/>
                          <a:cs typeface="+mn-cs"/>
                        </a:rPr>
                        <a:t>Incapacité à respecter les limites de prise (dose et temps)</a:t>
                      </a:r>
                      <a:endParaRPr lang="fr-FR" sz="1200" noProof="0"/>
                    </a:p>
                  </a:txBody>
                  <a:tcPr/>
                </a:tc>
                <a:tc>
                  <a:txBody>
                    <a:bodyPr/>
                    <a:lstStyle/>
                    <a:p>
                      <a:r>
                        <a:rPr lang="fr-FR" sz="1200" b="0" i="0" u="none" strike="noStrike" kern="1200" baseline="0" noProof="0">
                          <a:solidFill>
                            <a:schemeClr val="dk1"/>
                          </a:solidFill>
                          <a:latin typeface="+mn-lt"/>
                          <a:ea typeface="+mn-ea"/>
                          <a:cs typeface="+mn-cs"/>
                        </a:rPr>
                        <a:t>Substance souvent prise en quantité supérieure ou sur un laps de temps plus long que ce que la personne avait envisagé</a:t>
                      </a:r>
                      <a:endParaRPr lang="fr-FR" sz="1200" noProof="0"/>
                    </a:p>
                  </a:txBody>
                  <a:tcPr/>
                </a:tc>
                <a:extLst>
                  <a:ext uri="{0D108BD9-81ED-4DB2-BD59-A6C34878D82A}">
                    <a16:rowId xmlns:a16="http://schemas.microsoft.com/office/drawing/2014/main" val="10003"/>
                  </a:ext>
                </a:extLst>
              </a:tr>
              <a:tr h="289109">
                <a:tc>
                  <a:txBody>
                    <a:bodyPr/>
                    <a:lstStyle/>
                    <a:p>
                      <a:r>
                        <a:rPr lang="fr-FR" sz="1200" b="1" i="0" u="none" strike="noStrike" kern="1200" baseline="0" noProof="0">
                          <a:solidFill>
                            <a:schemeClr val="dk1"/>
                          </a:solidFill>
                          <a:latin typeface="+mn-lt"/>
                          <a:ea typeface="+mn-ea"/>
                          <a:cs typeface="+mn-cs"/>
                        </a:rPr>
                        <a:t>Difficultés d’arrêt ou de diminution</a:t>
                      </a:r>
                      <a:endParaRPr lang="fr-FR" sz="1200" noProof="0"/>
                    </a:p>
                  </a:txBody>
                  <a:tcPr/>
                </a:tc>
                <a:tc>
                  <a:txBody>
                    <a:bodyPr/>
                    <a:lstStyle/>
                    <a:p>
                      <a:r>
                        <a:rPr lang="fr-FR" sz="1200" b="0" i="0" u="none" strike="noStrike" kern="1200" baseline="0" noProof="0" dirty="0">
                          <a:solidFill>
                            <a:schemeClr val="dk1"/>
                          </a:solidFill>
                          <a:latin typeface="+mn-lt"/>
                          <a:ea typeface="+mn-ea"/>
                          <a:cs typeface="+mn-cs"/>
                        </a:rPr>
                        <a:t>Désir persistant ou efforts infructueux pour réduire ou contrôler l’utilisation de la substance</a:t>
                      </a:r>
                      <a:endParaRPr lang="fr-FR" sz="1200" noProof="0" dirty="0"/>
                    </a:p>
                  </a:txBody>
                  <a:tcPr/>
                </a:tc>
                <a:extLst>
                  <a:ext uri="{0D108BD9-81ED-4DB2-BD59-A6C34878D82A}">
                    <a16:rowId xmlns:a16="http://schemas.microsoft.com/office/drawing/2014/main" val="10004"/>
                  </a:ext>
                </a:extLst>
              </a:tr>
              <a:tr h="283505">
                <a:tc>
                  <a:txBody>
                    <a:bodyPr/>
                    <a:lstStyle/>
                    <a:p>
                      <a:r>
                        <a:rPr lang="fr-FR" sz="1200" b="1" i="0" u="none" strike="noStrike" kern="1200" baseline="0" noProof="0">
                          <a:solidFill>
                            <a:schemeClr val="dk1"/>
                          </a:solidFill>
                          <a:latin typeface="+mn-lt"/>
                          <a:ea typeface="+mn-ea"/>
                          <a:cs typeface="+mn-cs"/>
                        </a:rPr>
                        <a:t>Aspect envahissant de la consommation</a:t>
                      </a:r>
                      <a:endParaRPr lang="fr-FR" sz="1200" noProof="0"/>
                    </a:p>
                  </a:txBody>
                  <a:tcPr/>
                </a:tc>
                <a:tc>
                  <a:txBody>
                    <a:bodyPr/>
                    <a:lstStyle/>
                    <a:p>
                      <a:r>
                        <a:rPr lang="fr-FR" sz="1200" b="0" i="0" u="none" strike="noStrike" kern="1200" baseline="0" noProof="0">
                          <a:solidFill>
                            <a:schemeClr val="dk1"/>
                          </a:solidFill>
                          <a:latin typeface="+mn-lt"/>
                          <a:ea typeface="+mn-ea"/>
                          <a:cs typeface="+mn-cs"/>
                        </a:rPr>
                        <a:t>Temps considérable consacré à se procurer la substance, à la consommer ou se remettre de ses effets</a:t>
                      </a:r>
                      <a:endParaRPr lang="fr-FR" sz="1200" noProof="0"/>
                    </a:p>
                  </a:txBody>
                  <a:tcPr/>
                </a:tc>
                <a:extLst>
                  <a:ext uri="{0D108BD9-81ED-4DB2-BD59-A6C34878D82A}">
                    <a16:rowId xmlns:a16="http://schemas.microsoft.com/office/drawing/2014/main" val="10005"/>
                  </a:ext>
                </a:extLst>
              </a:tr>
              <a:tr h="437235">
                <a:tc>
                  <a:txBody>
                    <a:bodyPr/>
                    <a:lstStyle/>
                    <a:p>
                      <a:r>
                        <a:rPr lang="fr-FR" sz="1200" b="1" i="0" u="none" strike="noStrike" kern="1200" baseline="0" noProof="0">
                          <a:solidFill>
                            <a:schemeClr val="dk1"/>
                          </a:solidFill>
                          <a:latin typeface="+mn-lt"/>
                          <a:ea typeface="+mn-ea"/>
                          <a:cs typeface="+mn-cs"/>
                        </a:rPr>
                        <a:t>Impact social des consommations</a:t>
                      </a:r>
                      <a:endParaRPr lang="fr-FR" sz="1200" noProof="0"/>
                    </a:p>
                  </a:txBody>
                  <a:tcPr/>
                </a:tc>
                <a:tc>
                  <a:txBody>
                    <a:bodyPr/>
                    <a:lstStyle/>
                    <a:p>
                      <a:r>
                        <a:rPr lang="fr-FR" sz="1200" b="0" i="0" u="none" strike="noStrike" kern="1200" baseline="0" noProof="0">
                          <a:solidFill>
                            <a:schemeClr val="dk1"/>
                          </a:solidFill>
                          <a:latin typeface="+mn-lt"/>
                          <a:ea typeface="+mn-ea"/>
                          <a:cs typeface="+mn-cs"/>
                        </a:rPr>
                        <a:t>D’importantes activités sociales, occupationnelles ou de loisirs sont abandonnées ou réduites en raison de l’utilisation de la substance</a:t>
                      </a:r>
                      <a:endParaRPr lang="fr-FR" sz="1200" noProof="0"/>
                    </a:p>
                  </a:txBody>
                  <a:tcPr/>
                </a:tc>
                <a:extLst>
                  <a:ext uri="{0D108BD9-81ED-4DB2-BD59-A6C34878D82A}">
                    <a16:rowId xmlns:a16="http://schemas.microsoft.com/office/drawing/2014/main" val="10006"/>
                  </a:ext>
                </a:extLst>
              </a:tr>
              <a:tr h="437235">
                <a:tc>
                  <a:txBody>
                    <a:bodyPr/>
                    <a:lstStyle/>
                    <a:p>
                      <a:r>
                        <a:rPr lang="fr-FR" sz="1200" b="1" i="0" u="none" strike="noStrike" kern="1200" baseline="0" noProof="0">
                          <a:solidFill>
                            <a:schemeClr val="dk1"/>
                          </a:solidFill>
                          <a:latin typeface="+mn-lt"/>
                          <a:ea typeface="+mn-ea"/>
                          <a:cs typeface="+mn-cs"/>
                        </a:rPr>
                        <a:t>Incapacité à arrêter ou réduire en dépit de conséquences médicales</a:t>
                      </a:r>
                      <a:endParaRPr lang="fr-FR" sz="1200" noProof="0"/>
                    </a:p>
                  </a:txBody>
                  <a:tcPr/>
                </a:tc>
                <a:tc>
                  <a:txBody>
                    <a:bodyPr/>
                    <a:lstStyle/>
                    <a:p>
                      <a:r>
                        <a:rPr lang="fr-FR" sz="1200" b="0" i="0" u="none" strike="noStrike" kern="1200" baseline="0" noProof="0">
                          <a:solidFill>
                            <a:schemeClr val="dk1"/>
                          </a:solidFill>
                          <a:latin typeface="+mn-lt"/>
                          <a:ea typeface="+mn-ea"/>
                          <a:cs typeface="+mn-cs"/>
                        </a:rPr>
                        <a:t>Poursuite de l’utilisation de la substance malgré la connaissance de l’existence d’un problème physique ou psychologique persistant ou récurrent déterminé ou exacerbé par la substance</a:t>
                      </a:r>
                      <a:endParaRPr lang="fr-FR" sz="1200" noProof="0"/>
                    </a:p>
                  </a:txBody>
                  <a:tcPr/>
                </a:tc>
                <a:extLst>
                  <a:ext uri="{0D108BD9-81ED-4DB2-BD59-A6C34878D82A}">
                    <a16:rowId xmlns:a16="http://schemas.microsoft.com/office/drawing/2014/main" val="10007"/>
                  </a:ext>
                </a:extLst>
              </a:tr>
              <a:tr h="437235">
                <a:tc>
                  <a:txBody>
                    <a:bodyPr/>
                    <a:lstStyle/>
                    <a:p>
                      <a:r>
                        <a:rPr lang="fr-FR" sz="1200" b="1" i="0" u="none" strike="noStrike" kern="1200" baseline="0" noProof="0" dirty="0">
                          <a:solidFill>
                            <a:schemeClr val="dk1"/>
                          </a:solidFill>
                          <a:latin typeface="+mn-lt"/>
                          <a:ea typeface="+mn-ea"/>
                          <a:cs typeface="+mn-cs"/>
                        </a:rPr>
                        <a:t>Incapacité à arrêter ou de réduire en dépit de conséquences sociales</a:t>
                      </a:r>
                      <a:endParaRPr lang="fr-FR" sz="1200" noProof="0" dirty="0"/>
                    </a:p>
                  </a:txBody>
                  <a:tcPr/>
                </a:tc>
                <a:tc>
                  <a:txBody>
                    <a:bodyPr/>
                    <a:lstStyle/>
                    <a:p>
                      <a:r>
                        <a:rPr lang="fr-FR" sz="1200" b="0" i="0" u="none" strike="noStrike" kern="1200" baseline="0" noProof="0" dirty="0">
                          <a:solidFill>
                            <a:schemeClr val="dk1"/>
                          </a:solidFill>
                          <a:latin typeface="+mn-lt"/>
                          <a:ea typeface="+mn-ea"/>
                          <a:cs typeface="+mn-cs"/>
                        </a:rPr>
                        <a:t>D’importantes activités sociales, professionnelles ou de loisirs sont abandonnées ou réduites en raison de l’utilisation de la substance</a:t>
                      </a:r>
                      <a:endParaRPr lang="fr-FR" sz="1200" noProof="0" dirty="0"/>
                    </a:p>
                  </a:txBody>
                  <a:tcPr/>
                </a:tc>
                <a:extLst>
                  <a:ext uri="{0D108BD9-81ED-4DB2-BD59-A6C34878D82A}">
                    <a16:rowId xmlns:a16="http://schemas.microsoft.com/office/drawing/2014/main" val="10008"/>
                  </a:ext>
                </a:extLst>
              </a:tr>
              <a:tr h="437235">
                <a:tc>
                  <a:txBody>
                    <a:bodyPr/>
                    <a:lstStyle/>
                    <a:p>
                      <a:r>
                        <a:rPr lang="fr-FR" sz="1200" b="1" i="0" u="none" strike="noStrike" kern="1200" baseline="0" noProof="0" dirty="0">
                          <a:solidFill>
                            <a:schemeClr val="dk1"/>
                          </a:solidFill>
                          <a:latin typeface="+mn-lt"/>
                          <a:ea typeface="+mn-ea"/>
                          <a:cs typeface="+mn-cs"/>
                        </a:rPr>
                        <a:t>Consommation régulière entraînant une incapacité à assumer ses obligations professionnelles</a:t>
                      </a:r>
                      <a:endParaRPr lang="fr-FR" sz="1200" noProof="0" dirty="0"/>
                    </a:p>
                  </a:txBody>
                  <a:tcPr/>
                </a:tc>
                <a:tc>
                  <a:txBody>
                    <a:bodyPr/>
                    <a:lstStyle/>
                    <a:p>
                      <a:r>
                        <a:rPr lang="fr-FR" sz="1200" b="0" i="0" u="none" strike="noStrike" kern="1200" baseline="0" noProof="0" dirty="0">
                          <a:solidFill>
                            <a:schemeClr val="dk1"/>
                          </a:solidFill>
                          <a:latin typeface="+mn-lt"/>
                          <a:ea typeface="+mn-ea"/>
                          <a:cs typeface="+mn-cs"/>
                        </a:rPr>
                        <a:t>Poursuite de l’utilisation de la substance malgré la connaissance de l’existence d’un problème physique ou psychologique</a:t>
                      </a:r>
                    </a:p>
                    <a:p>
                      <a:r>
                        <a:rPr lang="fr-FR" sz="1200" b="0" i="0" u="none" strike="noStrike" kern="1200" baseline="0" noProof="0" dirty="0">
                          <a:solidFill>
                            <a:schemeClr val="dk1"/>
                          </a:solidFill>
                          <a:latin typeface="+mn-lt"/>
                          <a:ea typeface="+mn-ea"/>
                          <a:cs typeface="+mn-cs"/>
                        </a:rPr>
                        <a:t>persistant ou récurrent déterminé ou exacerbé par la substance</a:t>
                      </a:r>
                      <a:endParaRPr lang="fr-FR" sz="1200" noProof="0" dirty="0"/>
                    </a:p>
                  </a:txBody>
                  <a:tcPr/>
                </a:tc>
                <a:extLst>
                  <a:ext uri="{0D108BD9-81ED-4DB2-BD59-A6C34878D82A}">
                    <a16:rowId xmlns:a16="http://schemas.microsoft.com/office/drawing/2014/main" val="10009"/>
                  </a:ext>
                </a:extLst>
              </a:tr>
              <a:tr h="437235">
                <a:tc>
                  <a:txBody>
                    <a:bodyPr/>
                    <a:lstStyle/>
                    <a:p>
                      <a:r>
                        <a:rPr lang="fr-FR" sz="1200" b="1" i="0" u="none" strike="noStrike" kern="1200" baseline="0" noProof="0" dirty="0">
                          <a:solidFill>
                            <a:schemeClr val="dk1"/>
                          </a:solidFill>
                          <a:latin typeface="+mn-lt"/>
                          <a:ea typeface="+mn-ea"/>
                          <a:cs typeface="+mn-cs"/>
                        </a:rPr>
                        <a:t>Consommation régulière entraînant des comportements de mise en danger</a:t>
                      </a:r>
                      <a:endParaRPr lang="fr-FR" sz="1200" noProof="0" dirty="0"/>
                    </a:p>
                  </a:txBody>
                  <a:tcPr/>
                </a:tc>
                <a:tc>
                  <a:txBody>
                    <a:bodyPr/>
                    <a:lstStyle/>
                    <a:p>
                      <a:r>
                        <a:rPr lang="fr-FR" sz="1200" b="0" i="0" u="none" strike="noStrike" kern="1200" baseline="0" noProof="0">
                          <a:solidFill>
                            <a:schemeClr val="dk1"/>
                          </a:solidFill>
                          <a:latin typeface="+mn-lt"/>
                          <a:ea typeface="+mn-ea"/>
                          <a:cs typeface="+mn-cs"/>
                        </a:rPr>
                        <a:t>Mises en danger dues à l’alcool telles que conduite d’un véhicule</a:t>
                      </a:r>
                      <a:endParaRPr lang="fr-FR" sz="1200" noProof="0"/>
                    </a:p>
                  </a:txBody>
                  <a:tcPr/>
                </a:tc>
                <a:extLst>
                  <a:ext uri="{0D108BD9-81ED-4DB2-BD59-A6C34878D82A}">
                    <a16:rowId xmlns:a16="http://schemas.microsoft.com/office/drawing/2014/main" val="10010"/>
                  </a:ext>
                </a:extLst>
              </a:tr>
              <a:tr h="275453">
                <a:tc>
                  <a:txBody>
                    <a:bodyPr/>
                    <a:lstStyle/>
                    <a:p>
                      <a:r>
                        <a:rPr lang="fr-FR" sz="1200" b="1" i="0" u="none" strike="noStrike" kern="1200" baseline="0" noProof="0">
                          <a:solidFill>
                            <a:schemeClr val="dk1"/>
                          </a:solidFill>
                          <a:latin typeface="+mn-lt"/>
                          <a:ea typeface="+mn-ea"/>
                          <a:cs typeface="+mn-cs"/>
                        </a:rPr>
                        <a:t>Craving</a:t>
                      </a:r>
                      <a:endParaRPr lang="fr-FR" sz="1200" noProof="0"/>
                    </a:p>
                  </a:txBody>
                  <a:tcPr/>
                </a:tc>
                <a:tc>
                  <a:txBody>
                    <a:bodyPr/>
                    <a:lstStyle/>
                    <a:p>
                      <a:r>
                        <a:rPr lang="fr-FR" sz="1200" b="0" i="0" u="none" strike="noStrike" kern="1200" baseline="0" noProof="0" dirty="0">
                          <a:solidFill>
                            <a:schemeClr val="dk1"/>
                          </a:solidFill>
                          <a:latin typeface="+mn-lt"/>
                          <a:ea typeface="+mn-ea"/>
                          <a:cs typeface="+mn-cs"/>
                        </a:rPr>
                        <a:t>Envies compulsives et récurrentes de prise d’alcool</a:t>
                      </a:r>
                      <a:endParaRPr lang="fr-FR" sz="1200" noProof="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7876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Terminologie</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Dépendance psychique vs. physique</a:t>
            </a:r>
            <a:endParaRPr lang="fr-FR" dirty="0"/>
          </a:p>
        </p:txBody>
      </p:sp>
      <p:sp>
        <p:nvSpPr>
          <p:cNvPr id="4" name="Content Placeholder 3"/>
          <p:cNvSpPr>
            <a:spLocks noGrp="1"/>
          </p:cNvSpPr>
          <p:nvPr>
            <p:ph idx="13"/>
          </p:nvPr>
        </p:nvSpPr>
        <p:spPr>
          <a:xfrm>
            <a:off x="1080000" y="1329907"/>
            <a:ext cx="8700678" cy="5040000"/>
          </a:xfrm>
        </p:spPr>
        <p:txBody>
          <a:bodyPr/>
          <a:lstStyle/>
          <a:p>
            <a:r>
              <a:rPr lang="fr-FR" sz="2400" dirty="0"/>
              <a:t>La </a:t>
            </a:r>
            <a:r>
              <a:rPr lang="fr-FR" sz="2400" b="1" dirty="0"/>
              <a:t>dépendance psychique </a:t>
            </a:r>
            <a:r>
              <a:rPr lang="fr-FR" sz="2400" dirty="0"/>
              <a:t>est définie par le besoin de maintenir ou de retrouver les sensations de plaisir, de bien-être, la satisfaction, la stimulation que la substance apporte au consommateur, mais aussi d’éviter la sensation de malaise psychique qui survient lorsque le sujet n’a plus son produit.</a:t>
            </a:r>
          </a:p>
          <a:p>
            <a:pPr lvl="1"/>
            <a:r>
              <a:rPr lang="fr-FR" sz="2000" dirty="0">
                <a:latin typeface="+mn-lt"/>
              </a:rPr>
              <a:t>Cette dépendance psychique a pour traduction principale le «</a:t>
            </a:r>
            <a:r>
              <a:rPr lang="fr-FR" sz="2000" dirty="0" err="1">
                <a:latin typeface="+mn-lt"/>
              </a:rPr>
              <a:t>craving</a:t>
            </a:r>
            <a:r>
              <a:rPr lang="fr-FR" sz="2000" dirty="0">
                <a:latin typeface="+mn-lt"/>
              </a:rPr>
              <a:t>» : la recherche compulsive de la substance, contre la raison et la volonté, expression d’un besoin majeur et incontrôlable.</a:t>
            </a:r>
          </a:p>
          <a:p>
            <a:r>
              <a:rPr lang="fr-FR" sz="2400" dirty="0"/>
              <a:t>La </a:t>
            </a:r>
            <a:r>
              <a:rPr lang="fr-FR" sz="2400" b="1" dirty="0"/>
              <a:t>dépendance physique </a:t>
            </a:r>
            <a:r>
              <a:rPr lang="fr-FR" sz="2400" dirty="0"/>
              <a:t>est définie par un besoin irrépressible, obligeant le sujet à la consommation de la substance pour éviter le syndrome de manque lié à la privation du produit.</a:t>
            </a:r>
          </a:p>
          <a:p>
            <a:pPr lvl="1"/>
            <a:r>
              <a:rPr lang="fr-FR" sz="1800" dirty="0">
                <a:latin typeface="+mn-lt"/>
              </a:rPr>
              <a:t>Elle se caractérise par l’existence d’un syndrome de sevrage (apparition de symptômes physiques en cas de manque) et par l’apparition d’une tolérance (consommation quotidienne nettement augmentée). </a:t>
            </a:r>
          </a:p>
          <a:p>
            <a:pPr lvl="1"/>
            <a:r>
              <a:rPr lang="fr-FR" sz="1800" dirty="0">
                <a:latin typeface="+mn-lt"/>
              </a:rPr>
              <a:t>Cette dépendance physique n’est pas obligatoire pour porter le diagnostic de dépendance.</a:t>
            </a:r>
          </a:p>
        </p:txBody>
      </p:sp>
    </p:spTree>
    <p:extLst>
      <p:ext uri="{BB962C8B-B14F-4D97-AF65-F5344CB8AC3E}">
        <p14:creationId xmlns:p14="http://schemas.microsoft.com/office/powerpoint/2010/main" val="416402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Terminologie</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Dépendance psychique vs. physique</a:t>
            </a:r>
            <a:endParaRPr lang="fr-FR" dirty="0"/>
          </a:p>
        </p:txBody>
      </p:sp>
      <p:sp>
        <p:nvSpPr>
          <p:cNvPr id="4" name="Content Placeholder 3"/>
          <p:cNvSpPr>
            <a:spLocks noGrp="1"/>
          </p:cNvSpPr>
          <p:nvPr>
            <p:ph idx="13"/>
          </p:nvPr>
        </p:nvSpPr>
        <p:spPr>
          <a:xfrm>
            <a:off x="1080000" y="1329907"/>
            <a:ext cx="8700678" cy="5040000"/>
          </a:xfrm>
        </p:spPr>
        <p:txBody>
          <a:bodyPr/>
          <a:lstStyle/>
          <a:p>
            <a:r>
              <a:rPr lang="fr-FR" sz="2400" dirty="0"/>
              <a:t>La </a:t>
            </a:r>
            <a:r>
              <a:rPr lang="fr-FR" sz="2400" b="1" dirty="0"/>
              <a:t>dépendance psychique </a:t>
            </a:r>
            <a:r>
              <a:rPr lang="fr-FR" sz="2400" dirty="0"/>
              <a:t>est définie par le besoin de maintenir ou de retrouver les sensations de plaisir, de bien-être, la satisfaction, la stimulation que la substance apporte au consommateur, mais aussi d’éviter la sensation de malaise psychique qui survient lorsque le sujet n’a plus son produit.</a:t>
            </a:r>
          </a:p>
          <a:p>
            <a:pPr lvl="1"/>
            <a:r>
              <a:rPr lang="fr-FR" sz="2000" dirty="0">
                <a:latin typeface="+mn-lt"/>
              </a:rPr>
              <a:t>Cette dépendance psychique a pour traduction principale le «</a:t>
            </a:r>
            <a:r>
              <a:rPr lang="fr-FR" sz="2000" dirty="0" err="1">
                <a:latin typeface="+mn-lt"/>
              </a:rPr>
              <a:t>craving</a:t>
            </a:r>
            <a:r>
              <a:rPr lang="fr-FR" sz="2000" dirty="0">
                <a:latin typeface="+mn-lt"/>
              </a:rPr>
              <a:t>» : la recherche compulsive de la substance, contre la raison et la volonté, expression d’un besoin majeur et incontrôlable.</a:t>
            </a:r>
          </a:p>
          <a:p>
            <a:r>
              <a:rPr lang="fr-FR" sz="2400" dirty="0"/>
              <a:t>La </a:t>
            </a:r>
            <a:r>
              <a:rPr lang="fr-FR" sz="2400" b="1" dirty="0"/>
              <a:t>dépendance physique </a:t>
            </a:r>
            <a:r>
              <a:rPr lang="fr-FR" sz="2400" dirty="0"/>
              <a:t>est définie par un besoin irrépressible, obligeant le sujet à la consommation de la substance pour éviter le syndrome de manque lié à la privation du produit.</a:t>
            </a:r>
          </a:p>
          <a:p>
            <a:pPr lvl="1"/>
            <a:r>
              <a:rPr lang="fr-FR" sz="1800" dirty="0">
                <a:latin typeface="+mn-lt"/>
              </a:rPr>
              <a:t>Elle se caractérise par l’existence d’un syndrome de sevrage (apparition de symptômes physiques en cas de manque) et par l’apparition d’une tolérance (consommation quotidienne nettement augmentée). </a:t>
            </a:r>
          </a:p>
          <a:p>
            <a:pPr lvl="1"/>
            <a:r>
              <a:rPr lang="fr-FR" sz="1800" dirty="0">
                <a:latin typeface="+mn-lt"/>
              </a:rPr>
              <a:t>Cette dépendance physique n’est pas obligatoire pour porter le diagnostic de dépendance.</a:t>
            </a:r>
          </a:p>
        </p:txBody>
      </p:sp>
    </p:spTree>
    <p:extLst>
      <p:ext uri="{BB962C8B-B14F-4D97-AF65-F5344CB8AC3E}">
        <p14:creationId xmlns:p14="http://schemas.microsoft.com/office/powerpoint/2010/main" val="1202640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Terminologie</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Syndrome de sevrage – Abstinence – </a:t>
            </a:r>
            <a:r>
              <a:rPr lang="en-GB" altLang="ja-JP" dirty="0">
                <a:ea typeface="ＭＳ Ｐゴシック" charset="0"/>
                <a:cs typeface="ＭＳ Ｐゴシック" charset="0"/>
              </a:rPr>
              <a:t>Reprise vs. </a:t>
            </a:r>
            <a:r>
              <a:rPr lang="en-GB" altLang="ja-JP" dirty="0" err="1">
                <a:ea typeface="ＭＳ Ｐゴシック" charset="0"/>
                <a:cs typeface="ＭＳ Ｐゴシック" charset="0"/>
              </a:rPr>
              <a:t>rechute</a:t>
            </a:r>
            <a:endParaRPr lang="en-GB" dirty="0"/>
          </a:p>
        </p:txBody>
      </p:sp>
      <p:sp>
        <p:nvSpPr>
          <p:cNvPr id="4" name="Content Placeholder 3"/>
          <p:cNvSpPr>
            <a:spLocks noGrp="1"/>
          </p:cNvSpPr>
          <p:nvPr>
            <p:ph idx="13"/>
          </p:nvPr>
        </p:nvSpPr>
        <p:spPr>
          <a:xfrm>
            <a:off x="1080000" y="1329907"/>
            <a:ext cx="8700678" cy="5040000"/>
          </a:xfrm>
        </p:spPr>
        <p:txBody>
          <a:bodyPr/>
          <a:lstStyle/>
          <a:p>
            <a:r>
              <a:rPr lang="fr-FR" sz="2800" dirty="0"/>
              <a:t>Le </a:t>
            </a:r>
            <a:r>
              <a:rPr lang="fr-FR" sz="2800" b="1" dirty="0"/>
              <a:t>syndrome de sevrage</a:t>
            </a:r>
            <a:r>
              <a:rPr lang="fr-FR" sz="2800" dirty="0"/>
              <a:t>: Ensemble des troubles somatiques consécutifs à la suppression brusque du produit chez un sujet dépendant. L’arrêt brutal du produit se traduit par un </a:t>
            </a:r>
            <a:r>
              <a:rPr lang="fr-FR" sz="2800" b="1" dirty="0"/>
              <a:t>état de manque</a:t>
            </a:r>
            <a:r>
              <a:rPr lang="fr-FR" sz="2800" dirty="0"/>
              <a:t>, conduisant à une recherche impérieuse du produit.</a:t>
            </a:r>
          </a:p>
          <a:p>
            <a:r>
              <a:rPr lang="fr-FR" sz="2800" dirty="0"/>
              <a:t>L’</a:t>
            </a:r>
            <a:r>
              <a:rPr lang="en-GB" sz="2800" b="1" dirty="0"/>
              <a:t>abstinence</a:t>
            </a:r>
            <a:r>
              <a:rPr lang="fr-FR" sz="2800" dirty="0"/>
              <a:t>: État de longue durée sans produit</a:t>
            </a:r>
          </a:p>
          <a:p>
            <a:pPr marL="712788" lvl="1" indent="-266700">
              <a:buNone/>
            </a:pPr>
            <a:r>
              <a:rPr lang="fr-FR" sz="2000" dirty="0">
                <a:latin typeface="+mn-lt"/>
              </a:rPr>
              <a:t>=	</a:t>
            </a:r>
            <a:r>
              <a:rPr lang="fr-FR" dirty="0">
                <a:latin typeface="+mn-lt"/>
              </a:rPr>
              <a:t>différent du sevrage dont la durée est limitée (quelques jours à quelques semaines)</a:t>
            </a:r>
            <a:endParaRPr lang="fr-FR" sz="3200" dirty="0">
              <a:latin typeface="+mn-lt"/>
            </a:endParaRPr>
          </a:p>
          <a:p>
            <a:r>
              <a:rPr lang="fr-FR" sz="2800" dirty="0"/>
              <a:t>La violation de l’abstinence désigne la reprise du comportement de consommation:</a:t>
            </a:r>
          </a:p>
          <a:p>
            <a:pPr lvl="1"/>
            <a:r>
              <a:rPr lang="fr-FR" sz="2000" dirty="0">
                <a:latin typeface="+mn-lt"/>
              </a:rPr>
              <a:t>de façon ponctuelle et transitoire («</a:t>
            </a:r>
            <a:r>
              <a:rPr lang="fr-FR" sz="2000" b="1" dirty="0">
                <a:latin typeface="+mn-lt"/>
              </a:rPr>
              <a:t> reprise</a:t>
            </a:r>
            <a:r>
              <a:rPr lang="fr-FR" sz="2000" dirty="0">
                <a:latin typeface="+mn-lt"/>
              </a:rPr>
              <a:t> », « chute »)</a:t>
            </a:r>
          </a:p>
          <a:p>
            <a:pPr lvl="1"/>
            <a:r>
              <a:rPr lang="fr-FR" sz="2000" dirty="0">
                <a:latin typeface="+mn-lt"/>
              </a:rPr>
              <a:t>de façon répétée et prolongée (« </a:t>
            </a:r>
            <a:r>
              <a:rPr lang="fr-FR" sz="2000" b="1" dirty="0">
                <a:latin typeface="+mn-lt"/>
              </a:rPr>
              <a:t>rechute</a:t>
            </a:r>
            <a:r>
              <a:rPr lang="fr-FR" sz="2000" dirty="0">
                <a:latin typeface="+mn-lt"/>
              </a:rPr>
              <a:t> », “relapse”)</a:t>
            </a:r>
          </a:p>
          <a:p>
            <a:pPr lvl="1"/>
            <a:endParaRPr lang="fr-FR" sz="3400" dirty="0">
              <a:latin typeface="+mn-lt"/>
            </a:endParaRPr>
          </a:p>
        </p:txBody>
      </p:sp>
    </p:spTree>
    <p:extLst>
      <p:ext uri="{BB962C8B-B14F-4D97-AF65-F5344CB8AC3E}">
        <p14:creationId xmlns:p14="http://schemas.microsoft.com/office/powerpoint/2010/main" val="1808319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Terminologie</a:t>
            </a:r>
          </a:p>
        </p:txBody>
      </p:sp>
      <p:sp>
        <p:nvSpPr>
          <p:cNvPr id="3" name="Subtitle 2"/>
          <p:cNvSpPr>
            <a:spLocks noGrp="1"/>
          </p:cNvSpPr>
          <p:nvPr>
            <p:ph type="subTitle" idx="1"/>
          </p:nvPr>
        </p:nvSpPr>
        <p:spPr>
          <a:xfrm>
            <a:off x="1188000" y="558815"/>
            <a:ext cx="8607754" cy="359137"/>
          </a:xfrm>
        </p:spPr>
        <p:txBody>
          <a:bodyPr/>
          <a:lstStyle/>
          <a:p>
            <a:r>
              <a:rPr lang="fr-CH" dirty="0"/>
              <a:t>Éviter la stigmatisation des consommateurs de substances</a:t>
            </a:r>
            <a:endParaRPr lang="en-GB" dirty="0"/>
          </a:p>
        </p:txBody>
      </p:sp>
      <p:graphicFrame>
        <p:nvGraphicFramePr>
          <p:cNvPr id="7" name="Content Placeholder 6"/>
          <p:cNvGraphicFramePr>
            <a:graphicFrameLocks noGrp="1"/>
          </p:cNvGraphicFramePr>
          <p:nvPr>
            <p:ph idx="13"/>
            <p:extLst>
              <p:ext uri="{D42A27DB-BD31-4B8C-83A1-F6EECF244321}">
                <p14:modId xmlns:p14="http://schemas.microsoft.com/office/powerpoint/2010/main" val="2848746829"/>
              </p:ext>
            </p:extLst>
          </p:nvPr>
        </p:nvGraphicFramePr>
        <p:xfrm>
          <a:off x="1168620" y="1460995"/>
          <a:ext cx="8459788" cy="4663440"/>
        </p:xfrm>
        <a:graphic>
          <a:graphicData uri="http://schemas.openxmlformats.org/drawingml/2006/table">
            <a:tbl>
              <a:tblPr firstRow="1" bandRow="1">
                <a:tableStyleId>{5C22544A-7EE6-4342-B048-85BDC9FD1C3A}</a:tableStyleId>
              </a:tblPr>
              <a:tblGrid>
                <a:gridCol w="4229894">
                  <a:extLst>
                    <a:ext uri="{9D8B030D-6E8A-4147-A177-3AD203B41FA5}">
                      <a16:colId xmlns:a16="http://schemas.microsoft.com/office/drawing/2014/main" val="20000"/>
                    </a:ext>
                  </a:extLst>
                </a:gridCol>
                <a:gridCol w="4229894">
                  <a:extLst>
                    <a:ext uri="{9D8B030D-6E8A-4147-A177-3AD203B41FA5}">
                      <a16:colId xmlns:a16="http://schemas.microsoft.com/office/drawing/2014/main" val="20001"/>
                    </a:ext>
                  </a:extLst>
                </a:gridCol>
              </a:tblGrid>
              <a:tr h="370840">
                <a:tc>
                  <a:txBody>
                    <a:bodyPr/>
                    <a:lstStyle/>
                    <a:p>
                      <a:pPr algn="ctr"/>
                      <a:r>
                        <a:rPr lang="fr-FR" sz="3200" noProof="0"/>
                        <a:t>Peu adaptée</a:t>
                      </a:r>
                    </a:p>
                  </a:txBody>
                  <a:tcPr/>
                </a:tc>
                <a:tc>
                  <a:txBody>
                    <a:bodyPr/>
                    <a:lstStyle/>
                    <a:p>
                      <a:pPr algn="ctr"/>
                      <a:r>
                        <a:rPr lang="fr-FR" sz="3200" noProof="0" dirty="0"/>
                        <a:t>Mieux adaptée</a:t>
                      </a:r>
                    </a:p>
                  </a:txBody>
                  <a:tcPr/>
                </a:tc>
                <a:extLst>
                  <a:ext uri="{0D108BD9-81ED-4DB2-BD59-A6C34878D82A}">
                    <a16:rowId xmlns:a16="http://schemas.microsoft.com/office/drawing/2014/main" val="10000"/>
                  </a:ext>
                </a:extLst>
              </a:tr>
              <a:tr h="370840">
                <a:tc>
                  <a:txBody>
                    <a:bodyPr/>
                    <a:lstStyle/>
                    <a:p>
                      <a:pPr algn="ctr"/>
                      <a:r>
                        <a:rPr lang="fr-FR" sz="3200" noProof="0" dirty="0"/>
                        <a:t>Drogue</a:t>
                      </a:r>
                    </a:p>
                    <a:p>
                      <a:pPr algn="ctr"/>
                      <a:r>
                        <a:rPr lang="fr-FR" sz="3200" noProof="0" dirty="0"/>
                        <a:t>(dure, douce)</a:t>
                      </a:r>
                    </a:p>
                    <a:p>
                      <a:pPr algn="ctr"/>
                      <a:r>
                        <a:rPr lang="fr-FR" sz="3200" noProof="0" dirty="0"/>
                        <a:t>Etc.</a:t>
                      </a:r>
                    </a:p>
                  </a:txBody>
                  <a:tcPr/>
                </a:tc>
                <a:tc>
                  <a:txBody>
                    <a:bodyPr/>
                    <a:lstStyle/>
                    <a:p>
                      <a:pPr algn="ctr"/>
                      <a:r>
                        <a:rPr lang="fr-FR" sz="3200" noProof="0" dirty="0"/>
                        <a:t>Produit (addictif)</a:t>
                      </a:r>
                    </a:p>
                    <a:p>
                      <a:pPr algn="ctr"/>
                      <a:r>
                        <a:rPr lang="fr-FR" sz="3200" noProof="0" dirty="0"/>
                        <a:t>Substance (addictive)</a:t>
                      </a:r>
                    </a:p>
                    <a:p>
                      <a:pPr algn="ctr"/>
                      <a:r>
                        <a:rPr lang="fr-FR" sz="3200" noProof="0" dirty="0"/>
                        <a:t>Substance</a:t>
                      </a:r>
                      <a:r>
                        <a:rPr lang="fr-FR" sz="3200" baseline="0" noProof="0" dirty="0"/>
                        <a:t> illicite/licite</a:t>
                      </a:r>
                      <a:endParaRPr lang="fr-FR" sz="3200" noProof="0" dirty="0"/>
                    </a:p>
                  </a:txBody>
                  <a:tcPr/>
                </a:tc>
                <a:extLst>
                  <a:ext uri="{0D108BD9-81ED-4DB2-BD59-A6C34878D82A}">
                    <a16:rowId xmlns:a16="http://schemas.microsoft.com/office/drawing/2014/main" val="10001"/>
                  </a:ext>
                </a:extLst>
              </a:tr>
              <a:tr h="370840">
                <a:tc>
                  <a:txBody>
                    <a:bodyPr/>
                    <a:lstStyle/>
                    <a:p>
                      <a:pPr algn="ctr"/>
                      <a:r>
                        <a:rPr lang="fr-FR" sz="3200" noProof="0" dirty="0"/>
                        <a:t>Toxicomane</a:t>
                      </a:r>
                    </a:p>
                    <a:p>
                      <a:pPr algn="ctr"/>
                      <a:r>
                        <a:rPr lang="fr-FR" sz="3200" noProof="0" dirty="0"/>
                        <a:t>Drogué</a:t>
                      </a:r>
                    </a:p>
                    <a:p>
                      <a:pPr algn="ctr"/>
                      <a:r>
                        <a:rPr lang="fr-FR" sz="3200" noProof="0" dirty="0"/>
                        <a:t>Éthylique</a:t>
                      </a:r>
                    </a:p>
                    <a:p>
                      <a:pPr algn="ctr"/>
                      <a:r>
                        <a:rPr lang="fr-FR" sz="3200" noProof="0" dirty="0"/>
                        <a:t>Alcoolique</a:t>
                      </a:r>
                    </a:p>
                    <a:p>
                      <a:pPr algn="ctr"/>
                      <a:r>
                        <a:rPr lang="fr-FR" sz="3200" noProof="0" dirty="0"/>
                        <a:t>Etc.</a:t>
                      </a:r>
                    </a:p>
                  </a:txBody>
                  <a:tcPr/>
                </a:tc>
                <a:tc>
                  <a:txBody>
                    <a:bodyPr/>
                    <a:lstStyle/>
                    <a:p>
                      <a:pPr algn="ctr"/>
                      <a:endParaRPr lang="fr-FR" sz="3200" noProof="0" dirty="0"/>
                    </a:p>
                    <a:p>
                      <a:pPr algn="ctr"/>
                      <a:r>
                        <a:rPr lang="fr-FR" sz="3200" noProof="0" dirty="0"/>
                        <a:t>Sujet</a:t>
                      </a:r>
                    </a:p>
                    <a:p>
                      <a:pPr algn="ctr"/>
                      <a:r>
                        <a:rPr lang="fr-FR" sz="3200" noProof="0" dirty="0"/>
                        <a:t>Sujet dépendant à …</a:t>
                      </a:r>
                    </a:p>
                    <a:p>
                      <a:pPr algn="ctr"/>
                      <a:endParaRPr lang="fr-FR" sz="3200" noProof="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45935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Questionnaire de dépistage </a:t>
            </a:r>
            <a:r>
              <a:rPr lang="fr-FR" sz="2000" dirty="0"/>
              <a:t>(tabac)</a:t>
            </a:r>
          </a:p>
        </p:txBody>
      </p:sp>
      <p:sp>
        <p:nvSpPr>
          <p:cNvPr id="3" name="Subtitle 2"/>
          <p:cNvSpPr>
            <a:spLocks noGrp="1"/>
          </p:cNvSpPr>
          <p:nvPr>
            <p:ph type="subTitle" idx="1"/>
          </p:nvPr>
        </p:nvSpPr>
        <p:spPr>
          <a:xfrm>
            <a:off x="1187999" y="558815"/>
            <a:ext cx="8409617" cy="367731"/>
          </a:xfrm>
        </p:spPr>
        <p:txBody>
          <a:bodyPr/>
          <a:lstStyle/>
          <a:p>
            <a:r>
              <a:rPr lang="fr-FR" dirty="0" err="1"/>
              <a:t>Fagerström</a:t>
            </a:r>
            <a:endParaRPr lang="fr-FR" dirty="0"/>
          </a:p>
        </p:txBody>
      </p:sp>
      <p:pic>
        <p:nvPicPr>
          <p:cNvPr id="9" name="Picture 8" descr="Fagerströ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607" y="1151461"/>
            <a:ext cx="7379196" cy="5312466"/>
          </a:xfrm>
          <a:prstGeom prst="rect">
            <a:avLst/>
          </a:prstGeom>
        </p:spPr>
      </p:pic>
    </p:spTree>
    <p:extLst>
      <p:ext uri="{BB962C8B-B14F-4D97-AF65-F5344CB8AC3E}">
        <p14:creationId xmlns:p14="http://schemas.microsoft.com/office/powerpoint/2010/main" val="214731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2F2F155-EDE5-4629-8BD9-EA16CFA90E75}"/>
              </a:ext>
            </a:extLst>
          </p:cNvPr>
          <p:cNvGraphicFramePr>
            <a:graphicFrameLocks noGrp="1"/>
          </p:cNvGraphicFramePr>
          <p:nvPr>
            <p:extLst>
              <p:ext uri="{D42A27DB-BD31-4B8C-83A1-F6EECF244321}">
                <p14:modId xmlns:p14="http://schemas.microsoft.com/office/powerpoint/2010/main" val="668712228"/>
              </p:ext>
            </p:extLst>
          </p:nvPr>
        </p:nvGraphicFramePr>
        <p:xfrm>
          <a:off x="1180495" y="2397431"/>
          <a:ext cx="7577138" cy="2537429"/>
        </p:xfrm>
        <a:graphic>
          <a:graphicData uri="http://schemas.openxmlformats.org/drawingml/2006/table">
            <a:tbl>
              <a:tblPr/>
              <a:tblGrid>
                <a:gridCol w="327025">
                  <a:extLst>
                    <a:ext uri="{9D8B030D-6E8A-4147-A177-3AD203B41FA5}">
                      <a16:colId xmlns:a16="http://schemas.microsoft.com/office/drawing/2014/main" val="1923699205"/>
                    </a:ext>
                  </a:extLst>
                </a:gridCol>
                <a:gridCol w="53975">
                  <a:extLst>
                    <a:ext uri="{9D8B030D-6E8A-4147-A177-3AD203B41FA5}">
                      <a16:colId xmlns:a16="http://schemas.microsoft.com/office/drawing/2014/main" val="3161419586"/>
                    </a:ext>
                  </a:extLst>
                </a:gridCol>
                <a:gridCol w="7196138">
                  <a:extLst>
                    <a:ext uri="{9D8B030D-6E8A-4147-A177-3AD203B41FA5}">
                      <a16:colId xmlns:a16="http://schemas.microsoft.com/office/drawing/2014/main" val="2690174487"/>
                    </a:ext>
                  </a:extLst>
                </a:gridCol>
              </a:tblGrid>
              <a:tr h="432184">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1</a:t>
                      </a:r>
                    </a:p>
                  </a:txBody>
                  <a:tcPr marL="176244" marR="0" marT="44740" marB="44740" horzOverflow="overflow">
                    <a:lnL>
                      <a:noFill/>
                    </a:lnL>
                    <a:lnR>
                      <a:noFill/>
                    </a:lnR>
                    <a:lnT>
                      <a:noFill/>
                    </a:lnT>
                    <a:lnB>
                      <a:noFill/>
                    </a:lnB>
                    <a:lnTlToBr>
                      <a:noFill/>
                    </a:lnTlToBr>
                    <a:lnBlToTr>
                      <a:noFill/>
                    </a:lnBlToTr>
                    <a:solidFill>
                      <a:schemeClr val="bg1">
                        <a:alpha val="90195"/>
                      </a:schemeClr>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800" b="0" i="0" u="none" strike="noStrike" cap="none" normalizeH="0" baseline="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a:t>
                      </a:r>
                      <a:endParaRPr kumimoji="0" lang="fr-LU" altLang="de-DE" sz="1800" b="0" i="0" u="none" strike="noStrike" cap="none" normalizeH="0" baseline="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44740" marB="44740" horzOverflow="overflow">
                    <a:lnL>
                      <a:noFill/>
                    </a:lnL>
                    <a:lnR>
                      <a:noFill/>
                    </a:lnR>
                    <a:lnT>
                      <a:noFill/>
                    </a:lnT>
                    <a:lnB>
                      <a:noFill/>
                    </a:lnB>
                    <a:lnTlToBr>
                      <a:noFill/>
                    </a:lnTlToBr>
                    <a:lnBlToTr>
                      <a:noFill/>
                    </a:lnBlToTr>
                    <a:solidFill>
                      <a:schemeClr val="bg1">
                        <a:alpha val="90195"/>
                      </a:schemeClr>
                    </a:solidFill>
                  </a:tcPr>
                </a:tc>
                <a:tc>
                  <a:txBody>
                    <a:bodyPr/>
                    <a:lstStyle>
                      <a:lvl1pPr eaLnBrk="0" hangingPunct="0">
                        <a:lnSpc>
                          <a:spcPct val="90000"/>
                        </a:lnSpc>
                        <a:spcBef>
                          <a:spcPts val="1000"/>
                        </a:spcBef>
                        <a:buFont typeface="Arial" panose="020B0604020202020204" pitchFamily="34" charset="0"/>
                        <a:tabLst>
                          <a:tab pos="7158038" algn="l"/>
                        </a:tabLst>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tabLst>
                          <a:tab pos="7158038" algn="l"/>
                        </a:tabLst>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tabLst>
                          <a:tab pos="7158038" algn="l"/>
                        </a:tabLst>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tabLst>
                          <a:tab pos="7158038" algn="l"/>
                        </a:tabLst>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tabLst>
                          <a:tab pos="7158038" algn="l"/>
                        </a:tabLst>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tabLst>
                          <a:tab pos="7158038" algn="l"/>
                        </a:tabLs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tabLst>
                          <a:tab pos="7158038" algn="l"/>
                        </a:tabLs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tabLst>
                          <a:tab pos="7158038" algn="l"/>
                        </a:tabLs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tabLst>
                          <a:tab pos="7158038" algn="l"/>
                        </a:tabLst>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7158038" algn="l"/>
                        </a:tabLst>
                      </a:pPr>
                      <a:r>
                        <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Pratiques d’usage (non-usage, usage, mésusage, dépendance)</a:t>
                      </a:r>
                    </a:p>
                  </a:txBody>
                  <a:tcPr marL="35249" marR="0" marT="44740" marB="44740" horzOverflow="overflow">
                    <a:lnL>
                      <a:noFill/>
                    </a:lnL>
                    <a:lnR>
                      <a:noFill/>
                    </a:lnR>
                    <a:lnT>
                      <a:noFill/>
                    </a:lnT>
                    <a:lnB>
                      <a:noFill/>
                    </a:lnB>
                    <a:lnTlToBr>
                      <a:noFill/>
                    </a:lnTlToBr>
                    <a:lnBlToTr>
                      <a:noFill/>
                    </a:lnBlToTr>
                    <a:solidFill>
                      <a:schemeClr val="bg1">
                        <a:alpha val="90195"/>
                      </a:schemeClr>
                    </a:solidFill>
                  </a:tcPr>
                </a:tc>
                <a:extLst>
                  <a:ext uri="{0D108BD9-81ED-4DB2-BD59-A6C34878D82A}">
                    <a16:rowId xmlns:a16="http://schemas.microsoft.com/office/drawing/2014/main" val="3499060536"/>
                  </a:ext>
                </a:extLst>
              </a:tr>
              <a:tr h="424007">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2</a:t>
                      </a:r>
                      <a:endPar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endParaRPr>
                    </a:p>
                  </a:txBody>
                  <a:tcPr marL="176244" marR="0" marT="44740" marB="44740" horzOverflow="overflow">
                    <a:lnL>
                      <a:noFill/>
                    </a:lnL>
                    <a:lnR>
                      <a:noFill/>
                    </a:lnR>
                    <a:lnT>
                      <a:noFill/>
                    </a:lnT>
                    <a:lnB>
                      <a:noFill/>
                    </a:lnB>
                    <a:lnTlToBr>
                      <a:noFill/>
                    </a:lnTlToBr>
                    <a:lnBlToTr>
                      <a:noFill/>
                    </a:lnBlToTr>
                    <a:solidFill>
                      <a:schemeClr val="bg1">
                        <a:alpha val="90195"/>
                      </a:schemeClr>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a:t>
                      </a:r>
                      <a:endPar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44740" marB="44740" horzOverflow="overflow">
                    <a:lnL>
                      <a:noFill/>
                    </a:lnL>
                    <a:lnR>
                      <a:noFill/>
                    </a:lnR>
                    <a:lnT>
                      <a:noFill/>
                    </a:lnT>
                    <a:lnB>
                      <a:noFill/>
                    </a:lnB>
                    <a:lnTlToBr>
                      <a:noFill/>
                    </a:lnTlToBr>
                    <a:lnBlToTr>
                      <a:noFill/>
                    </a:lnBlToTr>
                    <a:solidFill>
                      <a:schemeClr val="bg1">
                        <a:alpha val="90195"/>
                      </a:schemeClr>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Terminologie – Définitions et critères</a:t>
                      </a:r>
                    </a:p>
                  </a:txBody>
                  <a:tcPr marL="35249" marR="0" marT="44740" marB="44740" horzOverflow="overflow">
                    <a:lnL>
                      <a:noFill/>
                    </a:lnL>
                    <a:lnR>
                      <a:noFill/>
                    </a:lnR>
                    <a:lnT>
                      <a:noFill/>
                    </a:lnT>
                    <a:lnB>
                      <a:noFill/>
                    </a:lnB>
                    <a:lnTlToBr>
                      <a:noFill/>
                    </a:lnTlToBr>
                    <a:lnBlToTr>
                      <a:noFill/>
                    </a:lnBlToTr>
                    <a:solidFill>
                      <a:schemeClr val="bg1">
                        <a:alpha val="90195"/>
                      </a:schemeClr>
                    </a:solidFill>
                  </a:tcPr>
                </a:tc>
                <a:extLst>
                  <a:ext uri="{0D108BD9-81ED-4DB2-BD59-A6C34878D82A}">
                    <a16:rowId xmlns:a16="http://schemas.microsoft.com/office/drawing/2014/main" val="2111054372"/>
                  </a:ext>
                </a:extLst>
              </a:tr>
              <a:tr h="43542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3</a:t>
                      </a:r>
                      <a:endPar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endParaRPr>
                    </a:p>
                  </a:txBody>
                  <a:tcPr marL="176244" marR="0" marT="44740" marB="44740" horzOverflow="overflow">
                    <a:lnL>
                      <a:noFill/>
                    </a:lnL>
                    <a:lnR>
                      <a:noFill/>
                    </a:lnR>
                    <a:lnT>
                      <a:noFill/>
                    </a:lnT>
                    <a:lnB>
                      <a:noFill/>
                    </a:lnB>
                    <a:lnTlToBr>
                      <a:noFill/>
                    </a:lnTlToBr>
                    <a:lnBlToTr>
                      <a:noFill/>
                    </a:lnBlToTr>
                    <a:solidFill>
                      <a:schemeClr val="bg1">
                        <a:alpha val="90195"/>
                      </a:schemeClr>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a:t>
                      </a:r>
                      <a:endPar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44740" marB="44740" horzOverflow="overflow">
                    <a:lnL>
                      <a:noFill/>
                    </a:lnL>
                    <a:lnR>
                      <a:noFill/>
                    </a:lnR>
                    <a:lnT>
                      <a:noFill/>
                    </a:lnT>
                    <a:lnB>
                      <a:noFill/>
                    </a:lnB>
                    <a:lnTlToBr>
                      <a:noFill/>
                    </a:lnTlToBr>
                    <a:lnBlToTr>
                      <a:noFill/>
                    </a:lnBlToTr>
                    <a:solidFill>
                      <a:schemeClr val="bg1">
                        <a:alpha val="90195"/>
                      </a:schemeClr>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Questionnaires de dépistage</a:t>
                      </a:r>
                    </a:p>
                  </a:txBody>
                  <a:tcPr marL="35249" marR="0" marT="44740" marB="44740" horzOverflow="overflow">
                    <a:lnL>
                      <a:noFill/>
                    </a:lnL>
                    <a:lnR>
                      <a:noFill/>
                    </a:lnR>
                    <a:lnT>
                      <a:noFill/>
                    </a:lnT>
                    <a:lnB>
                      <a:noFill/>
                    </a:lnB>
                    <a:lnTlToBr>
                      <a:noFill/>
                    </a:lnTlToBr>
                    <a:lnBlToTr>
                      <a:noFill/>
                    </a:lnBlToTr>
                    <a:solidFill>
                      <a:schemeClr val="bg1">
                        <a:alpha val="90195"/>
                      </a:schemeClr>
                    </a:solidFill>
                  </a:tcPr>
                </a:tc>
                <a:extLst>
                  <a:ext uri="{0D108BD9-81ED-4DB2-BD59-A6C34878D82A}">
                    <a16:rowId xmlns:a16="http://schemas.microsoft.com/office/drawing/2014/main" val="4190434450"/>
                  </a:ext>
                </a:extLst>
              </a:tr>
              <a:tr h="423334">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4</a:t>
                      </a:r>
                      <a:endPar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endParaRPr>
                    </a:p>
                  </a:txBody>
                  <a:tcPr marL="176244" marR="0" marT="44740" marB="44740" horzOverflow="overflow">
                    <a:lnL>
                      <a:noFill/>
                    </a:lnL>
                    <a:lnR>
                      <a:noFill/>
                    </a:lnR>
                    <a:lnT>
                      <a:noFill/>
                    </a:lnT>
                    <a:lnB>
                      <a:noFill/>
                    </a:lnB>
                    <a:lnTlToBr>
                      <a:noFill/>
                    </a:lnTlToBr>
                    <a:lnBlToTr>
                      <a:noFill/>
                    </a:lnBlToTr>
                    <a:solidFill>
                      <a:schemeClr val="bg1">
                        <a:alpha val="90195"/>
                      </a:schemeClr>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800" b="0" i="0" u="none" strike="noStrike" cap="none" normalizeH="0" baseline="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a:t>
                      </a:r>
                      <a:endParaRPr kumimoji="0" lang="fr-LU" altLang="de-DE" sz="1800" b="0" i="0" u="none" strike="noStrike" cap="none" normalizeH="0" baseline="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44740" marB="44740" horzOverflow="overflow">
                    <a:lnL>
                      <a:noFill/>
                    </a:lnL>
                    <a:lnR>
                      <a:noFill/>
                    </a:lnR>
                    <a:lnT>
                      <a:noFill/>
                    </a:lnT>
                    <a:lnB>
                      <a:noFill/>
                    </a:lnB>
                    <a:lnTlToBr>
                      <a:noFill/>
                    </a:lnTlToBr>
                    <a:lnBlToTr>
                      <a:noFill/>
                    </a:lnBlToTr>
                    <a:solidFill>
                      <a:schemeClr val="bg1">
                        <a:alpha val="90195"/>
                      </a:schemeClr>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Comprendre les addictions</a:t>
                      </a:r>
                    </a:p>
                  </a:txBody>
                  <a:tcPr marL="35249" marR="0" marT="44740" marB="44740" horzOverflow="overflow">
                    <a:lnL>
                      <a:noFill/>
                    </a:lnL>
                    <a:lnR>
                      <a:noFill/>
                    </a:lnR>
                    <a:lnT>
                      <a:noFill/>
                    </a:lnT>
                    <a:lnB>
                      <a:noFill/>
                    </a:lnB>
                    <a:lnTlToBr>
                      <a:noFill/>
                    </a:lnTlToBr>
                    <a:lnBlToTr>
                      <a:noFill/>
                    </a:lnBlToTr>
                    <a:solidFill>
                      <a:schemeClr val="bg1">
                        <a:alpha val="90195"/>
                      </a:schemeClr>
                    </a:solidFill>
                  </a:tcPr>
                </a:tc>
                <a:extLst>
                  <a:ext uri="{0D108BD9-81ED-4DB2-BD59-A6C34878D82A}">
                    <a16:rowId xmlns:a16="http://schemas.microsoft.com/office/drawing/2014/main" val="408213334"/>
                  </a:ext>
                </a:extLst>
              </a:tr>
              <a:tr h="423333">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5</a:t>
                      </a:r>
                      <a:endPar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endParaRPr>
                    </a:p>
                  </a:txBody>
                  <a:tcPr marL="176244" marR="0" marT="44740" marB="44740" horzOverflow="overflow">
                    <a:lnL>
                      <a:noFill/>
                    </a:lnL>
                    <a:lnR>
                      <a:noFill/>
                    </a:lnR>
                    <a:lnT>
                      <a:noFill/>
                    </a:lnT>
                    <a:lnB>
                      <a:noFill/>
                    </a:lnB>
                    <a:lnTlToBr>
                      <a:noFill/>
                    </a:lnTlToBr>
                    <a:lnBlToTr>
                      <a:noFill/>
                    </a:lnBlToTr>
                    <a:solidFill>
                      <a:schemeClr val="bg1">
                        <a:alpha val="90195"/>
                      </a:schemeClr>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800" b="0" i="0" u="none" strike="noStrike" cap="none" normalizeH="0" baseline="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a:t>
                      </a:r>
                      <a:endParaRPr kumimoji="0" lang="fr-LU" altLang="de-DE" sz="1800" b="0" i="0" u="none" strike="noStrike" cap="none" normalizeH="0" baseline="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44740" marB="44740" horzOverflow="overflow">
                    <a:lnL>
                      <a:noFill/>
                    </a:lnL>
                    <a:lnR>
                      <a:noFill/>
                    </a:lnR>
                    <a:lnT>
                      <a:noFill/>
                    </a:lnT>
                    <a:lnB>
                      <a:noFill/>
                    </a:lnB>
                    <a:lnTlToBr>
                      <a:noFill/>
                    </a:lnTlToBr>
                    <a:lnBlToTr>
                      <a:noFill/>
                    </a:lnBlToTr>
                    <a:solidFill>
                      <a:schemeClr val="bg1">
                        <a:alpha val="90195"/>
                      </a:schemeClr>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Les substances: Dangerosité et classification</a:t>
                      </a:r>
                    </a:p>
                  </a:txBody>
                  <a:tcPr marL="35249" marR="0" marT="44740" marB="44740" horzOverflow="overflow">
                    <a:lnL>
                      <a:noFill/>
                    </a:lnL>
                    <a:lnR>
                      <a:noFill/>
                    </a:lnR>
                    <a:lnT>
                      <a:noFill/>
                    </a:lnT>
                    <a:lnB>
                      <a:noFill/>
                    </a:lnB>
                    <a:lnTlToBr>
                      <a:noFill/>
                    </a:lnTlToBr>
                    <a:lnBlToTr>
                      <a:noFill/>
                    </a:lnBlToTr>
                    <a:solidFill>
                      <a:schemeClr val="bg1">
                        <a:alpha val="90195"/>
                      </a:schemeClr>
                    </a:solidFill>
                  </a:tcPr>
                </a:tc>
                <a:extLst>
                  <a:ext uri="{0D108BD9-81ED-4DB2-BD59-A6C34878D82A}">
                    <a16:rowId xmlns:a16="http://schemas.microsoft.com/office/drawing/2014/main" val="2820449851"/>
                  </a:ext>
                </a:extLst>
              </a:tr>
              <a:tr h="399143">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6</a:t>
                      </a:r>
                      <a:endPar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endParaRPr>
                    </a:p>
                  </a:txBody>
                  <a:tcPr marL="176244" marR="0" marT="44740" marB="44740" horzOverflow="overflow">
                    <a:lnL>
                      <a:noFill/>
                    </a:lnL>
                    <a:lnR>
                      <a:noFill/>
                    </a:lnR>
                    <a:lnT>
                      <a:noFill/>
                    </a:lnT>
                    <a:lnB>
                      <a:noFill/>
                    </a:lnB>
                    <a:lnTlToBr>
                      <a:noFill/>
                    </a:lnTlToBr>
                    <a:lnBlToTr>
                      <a:noFill/>
                    </a:lnBlToTr>
                    <a:solidFill>
                      <a:schemeClr val="bg1">
                        <a:alpha val="90195"/>
                      </a:schemeClr>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800" b="0" i="0" u="none" strike="noStrike" cap="none" normalizeH="0" baseline="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a:t>
                      </a:r>
                      <a:endParaRPr kumimoji="0" lang="fr-LU" altLang="de-DE" sz="1800" b="0" i="0" u="none" strike="noStrike" cap="none" normalizeH="0" baseline="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44740" marB="44740" horzOverflow="overflow">
                    <a:lnL>
                      <a:noFill/>
                    </a:lnL>
                    <a:lnR>
                      <a:noFill/>
                    </a:lnR>
                    <a:lnT>
                      <a:noFill/>
                    </a:lnT>
                    <a:lnB>
                      <a:noFill/>
                    </a:lnB>
                    <a:lnTlToBr>
                      <a:noFill/>
                    </a:lnTlToBr>
                    <a:lnBlToTr>
                      <a:noFill/>
                    </a:lnBlToTr>
                    <a:solidFill>
                      <a:schemeClr val="bg1">
                        <a:alpha val="90195"/>
                      </a:schemeClr>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LU" altLang="de-DE" sz="1800" b="0" i="0" u="none" strike="noStrike" cap="none" normalizeH="0" baseline="0" dirty="0">
                          <a:ln>
                            <a:noFill/>
                          </a:ln>
                          <a:solidFill>
                            <a:srgbClr val="447E81"/>
                          </a:solidFill>
                          <a:effectLst/>
                          <a:latin typeface="Arial" panose="020B0604020202020204" pitchFamily="34" charset="0"/>
                          <a:ea typeface="MS PGothic" panose="020B0600070205080204" pitchFamily="34" charset="-128"/>
                          <a:cs typeface="Arial" panose="020B0604020202020204" pitchFamily="34" charset="0"/>
                        </a:rPr>
                        <a:t>Bibliographie</a:t>
                      </a:r>
                    </a:p>
                  </a:txBody>
                  <a:tcPr marL="35249" marR="0" marT="44740" marB="44740" horzOverflow="overflow">
                    <a:lnL>
                      <a:noFill/>
                    </a:lnL>
                    <a:lnR>
                      <a:noFill/>
                    </a:lnR>
                    <a:lnT>
                      <a:noFill/>
                    </a:lnT>
                    <a:lnB>
                      <a:noFill/>
                    </a:lnB>
                    <a:lnTlToBr>
                      <a:noFill/>
                    </a:lnTlToBr>
                    <a:lnBlToTr>
                      <a:noFill/>
                    </a:lnBlToTr>
                    <a:solidFill>
                      <a:schemeClr val="bg1">
                        <a:alpha val="90195"/>
                      </a:schemeClr>
                    </a:solidFill>
                  </a:tcPr>
                </a:tc>
                <a:extLst>
                  <a:ext uri="{0D108BD9-81ED-4DB2-BD59-A6C34878D82A}">
                    <a16:rowId xmlns:a16="http://schemas.microsoft.com/office/drawing/2014/main" val="368579725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Questionnaire de dépistage </a:t>
            </a:r>
            <a:r>
              <a:rPr lang="fr-FR" sz="2000" dirty="0"/>
              <a:t>(benzodiazépines)</a:t>
            </a:r>
          </a:p>
        </p:txBody>
      </p:sp>
      <p:sp>
        <p:nvSpPr>
          <p:cNvPr id="3" name="Subtitle 2"/>
          <p:cNvSpPr>
            <a:spLocks noGrp="1"/>
          </p:cNvSpPr>
          <p:nvPr>
            <p:ph type="subTitle" idx="1"/>
          </p:nvPr>
        </p:nvSpPr>
        <p:spPr>
          <a:xfrm>
            <a:off x="1187999" y="558815"/>
            <a:ext cx="8409617" cy="367731"/>
          </a:xfrm>
        </p:spPr>
        <p:txBody>
          <a:bodyPr/>
          <a:lstStyle/>
          <a:p>
            <a:r>
              <a:rPr lang="fr-FR" dirty="0" err="1"/>
              <a:t>Bendep</a:t>
            </a:r>
            <a:r>
              <a:rPr lang="fr-FR" dirty="0"/>
              <a:t>-SRQ</a:t>
            </a:r>
          </a:p>
        </p:txBody>
      </p:sp>
      <p:sp>
        <p:nvSpPr>
          <p:cNvPr id="10" name="Rectangle 3"/>
          <p:cNvSpPr txBox="1">
            <a:spLocks noChangeArrowheads="1"/>
          </p:cNvSpPr>
          <p:nvPr/>
        </p:nvSpPr>
        <p:spPr>
          <a:xfrm>
            <a:off x="1194242" y="1279056"/>
            <a:ext cx="8477892" cy="4980747"/>
          </a:xfrm>
          <a:prstGeom prst="rect">
            <a:avLst/>
          </a:prstGeom>
        </p:spPr>
        <p:txBody>
          <a:bodyPr/>
          <a:lstStyle>
            <a:lvl1pPr marL="0" indent="0" algn="l" rtl="0" eaLnBrk="0" fontAlgn="base" hangingPunct="0">
              <a:lnSpc>
                <a:spcPct val="90000"/>
              </a:lnSpc>
              <a:spcBef>
                <a:spcPts val="1000"/>
              </a:spcBef>
              <a:spcAft>
                <a:spcPct val="0"/>
              </a:spcAft>
              <a:buFont typeface="Arial" panose="020B0604020202020204" pitchFamily="34" charset="0"/>
              <a:buNone/>
              <a:defRPr sz="2400" kern="1200">
                <a:solidFill>
                  <a:schemeClr val="bg1"/>
                </a:solidFill>
                <a:latin typeface="+mn-lt"/>
                <a:ea typeface="MS PGothic" panose="020B0600070205080204" pitchFamily="34" charset="-128"/>
                <a:cs typeface="Arial" panose="020B0604020202020204" pitchFamily="34" charset="0"/>
              </a:defRPr>
            </a:lvl1pPr>
            <a:lvl2pPr marL="447663" indent="0" algn="ctr" rtl="0" eaLnBrk="0" fontAlgn="base" hangingPunct="0">
              <a:lnSpc>
                <a:spcPct val="90000"/>
              </a:lnSpc>
              <a:spcBef>
                <a:spcPts val="500"/>
              </a:spcBef>
              <a:spcAft>
                <a:spcPct val="0"/>
              </a:spcAft>
              <a:buFont typeface="Arial" panose="020B0604020202020204" pitchFamily="34" charset="0"/>
              <a:buNone/>
              <a:defRPr sz="1959" kern="1200">
                <a:solidFill>
                  <a:schemeClr val="tx1"/>
                </a:solidFill>
                <a:latin typeface="+mn-lt"/>
                <a:ea typeface="MS PGothic" panose="020B0600070205080204" pitchFamily="34" charset="-128"/>
                <a:cs typeface="+mn-cs"/>
              </a:defRPr>
            </a:lvl2pPr>
            <a:lvl3pPr marL="895327" indent="0" algn="ctr" rtl="0" eaLnBrk="0" fontAlgn="base" hangingPunct="0">
              <a:lnSpc>
                <a:spcPct val="90000"/>
              </a:lnSpc>
              <a:spcBef>
                <a:spcPts val="500"/>
              </a:spcBef>
              <a:spcAft>
                <a:spcPct val="0"/>
              </a:spcAft>
              <a:buFont typeface="Arial" panose="020B0604020202020204" pitchFamily="34" charset="0"/>
              <a:buNone/>
              <a:defRPr sz="1763" kern="1200">
                <a:solidFill>
                  <a:schemeClr val="tx1"/>
                </a:solidFill>
                <a:latin typeface="+mn-lt"/>
                <a:ea typeface="MS PGothic" panose="020B0600070205080204" pitchFamily="34" charset="-128"/>
                <a:cs typeface="+mn-cs"/>
              </a:defRPr>
            </a:lvl3pPr>
            <a:lvl4pPr marL="1342990" indent="0" algn="ctr" rtl="0" eaLnBrk="0" fontAlgn="base" hangingPunct="0">
              <a:lnSpc>
                <a:spcPct val="90000"/>
              </a:lnSpc>
              <a:spcBef>
                <a:spcPts val="500"/>
              </a:spcBef>
              <a:spcAft>
                <a:spcPct val="0"/>
              </a:spcAft>
              <a:buFont typeface="Arial" panose="020B0604020202020204" pitchFamily="34" charset="0"/>
              <a:buNone/>
              <a:defRPr sz="1567" kern="1200">
                <a:solidFill>
                  <a:schemeClr val="tx1"/>
                </a:solidFill>
                <a:latin typeface="+mn-lt"/>
                <a:ea typeface="MS PGothic" panose="020B0600070205080204" pitchFamily="34" charset="-128"/>
                <a:cs typeface="+mn-cs"/>
              </a:defRPr>
            </a:lvl4pPr>
            <a:lvl5pPr marL="1790653" indent="0" algn="ctr" rtl="0" eaLnBrk="0" fontAlgn="base" hangingPunct="0">
              <a:lnSpc>
                <a:spcPct val="90000"/>
              </a:lnSpc>
              <a:spcBef>
                <a:spcPts val="500"/>
              </a:spcBef>
              <a:spcAft>
                <a:spcPct val="0"/>
              </a:spcAft>
              <a:buFont typeface="Arial" panose="020B0604020202020204" pitchFamily="34" charset="0"/>
              <a:buNone/>
              <a:defRPr sz="1567" kern="1200">
                <a:solidFill>
                  <a:schemeClr val="tx1"/>
                </a:solidFill>
                <a:latin typeface="+mn-lt"/>
                <a:ea typeface="MS PGothic" panose="020B0600070205080204" pitchFamily="34" charset="-128"/>
                <a:cs typeface="+mn-cs"/>
              </a:defRPr>
            </a:lvl5pPr>
            <a:lvl6pPr marL="2238316" indent="0" algn="ctr" defTabSz="914400" rtl="0" eaLnBrk="1" latinLnBrk="0" hangingPunct="1">
              <a:lnSpc>
                <a:spcPct val="90000"/>
              </a:lnSpc>
              <a:spcBef>
                <a:spcPts val="500"/>
              </a:spcBef>
              <a:buFont typeface="Arial" panose="020B0604020202020204" pitchFamily="34" charset="0"/>
              <a:buNone/>
              <a:defRPr sz="1567" kern="1200">
                <a:solidFill>
                  <a:schemeClr val="tx1"/>
                </a:solidFill>
                <a:latin typeface="+mn-lt"/>
                <a:ea typeface="+mn-ea"/>
                <a:cs typeface="+mn-cs"/>
              </a:defRPr>
            </a:lvl6pPr>
            <a:lvl7pPr marL="2685980" indent="0" algn="ctr" defTabSz="914400" rtl="0" eaLnBrk="1" latinLnBrk="0" hangingPunct="1">
              <a:lnSpc>
                <a:spcPct val="90000"/>
              </a:lnSpc>
              <a:spcBef>
                <a:spcPts val="500"/>
              </a:spcBef>
              <a:buFont typeface="Arial" panose="020B0604020202020204" pitchFamily="34" charset="0"/>
              <a:buNone/>
              <a:defRPr sz="1567" kern="1200">
                <a:solidFill>
                  <a:schemeClr val="tx1"/>
                </a:solidFill>
                <a:latin typeface="+mn-lt"/>
                <a:ea typeface="+mn-ea"/>
                <a:cs typeface="+mn-cs"/>
              </a:defRPr>
            </a:lvl7pPr>
            <a:lvl8pPr marL="3133643" indent="0" algn="ctr" defTabSz="914400" rtl="0" eaLnBrk="1" latinLnBrk="0" hangingPunct="1">
              <a:lnSpc>
                <a:spcPct val="90000"/>
              </a:lnSpc>
              <a:spcBef>
                <a:spcPts val="500"/>
              </a:spcBef>
              <a:buFont typeface="Arial" panose="020B0604020202020204" pitchFamily="34" charset="0"/>
              <a:buNone/>
              <a:defRPr sz="1567" kern="1200">
                <a:solidFill>
                  <a:schemeClr val="tx1"/>
                </a:solidFill>
                <a:latin typeface="+mn-lt"/>
                <a:ea typeface="+mn-ea"/>
                <a:cs typeface="+mn-cs"/>
              </a:defRPr>
            </a:lvl8pPr>
            <a:lvl9pPr marL="3581306" indent="0" algn="ctr" defTabSz="914400" rtl="0" eaLnBrk="1" latinLnBrk="0" hangingPunct="1">
              <a:lnSpc>
                <a:spcPct val="90000"/>
              </a:lnSpc>
              <a:spcBef>
                <a:spcPts val="500"/>
              </a:spcBef>
              <a:buFont typeface="Arial" panose="020B0604020202020204" pitchFamily="34" charset="0"/>
              <a:buNone/>
              <a:defRPr sz="1567" kern="1200">
                <a:solidFill>
                  <a:schemeClr val="tx1"/>
                </a:solidFill>
                <a:latin typeface="+mn-lt"/>
                <a:ea typeface="+mn-ea"/>
                <a:cs typeface="+mn-cs"/>
              </a:defRPr>
            </a:lvl9pPr>
          </a:lstStyle>
          <a:p>
            <a:pPr marL="363538" indent="-363538" eaLnBrk="1" hangingPunct="1">
              <a:lnSpc>
                <a:spcPct val="100000"/>
              </a:lnSpc>
              <a:spcBef>
                <a:spcPts val="200"/>
              </a:spcBef>
              <a:buFontTx/>
              <a:buAutoNum type="arabicPeriod"/>
            </a:pPr>
            <a:r>
              <a:rPr lang="fr-FR" sz="1600" dirty="0">
                <a:solidFill>
                  <a:srgbClr val="000000"/>
                </a:solidFill>
                <a:ea typeface="MS PGothic" charset="0"/>
              </a:rPr>
              <a:t>Je prends des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 quand c’est n</a:t>
            </a:r>
            <a:r>
              <a:rPr lang="fr-FR" sz="1600" dirty="0">
                <a:solidFill>
                  <a:srgbClr val="000000"/>
                </a:solidFill>
                <a:ea typeface="ヒラギノ角ゴ Pro W3" charset="0"/>
                <a:cs typeface="ヒラギノ角ゴ Pro W3" charset="0"/>
              </a:rPr>
              <a:t>éc</a:t>
            </a:r>
            <a:r>
              <a:rPr lang="fr-FR" sz="1600" dirty="0">
                <a:solidFill>
                  <a:srgbClr val="000000"/>
                </a:solidFill>
                <a:ea typeface="MS PGothic" charset="0"/>
              </a:rPr>
              <a:t>essaire, sinon j’aurais des probl</a:t>
            </a:r>
            <a:r>
              <a:rPr lang="fr-FR" sz="1600" dirty="0">
                <a:solidFill>
                  <a:srgbClr val="000000"/>
                </a:solidFill>
                <a:ea typeface="ヒラギノ角ゴ Pro W3" charset="0"/>
                <a:cs typeface="ヒラギノ角ゴ Pro W3" charset="0"/>
              </a:rPr>
              <a:t>èm</a:t>
            </a:r>
            <a:r>
              <a:rPr lang="fr-FR" sz="1600" dirty="0">
                <a:solidFill>
                  <a:srgbClr val="000000"/>
                </a:solidFill>
                <a:ea typeface="MS PGothic" charset="0"/>
              </a:rPr>
              <a:t>es.</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Je deviens nerveux si je n’ai pas de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 sous la main.</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D’autres insistent pour que je prenne moins de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Je prends plus de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 que la quantité indiqu</a:t>
            </a:r>
            <a:r>
              <a:rPr lang="fr-FR" sz="1600" dirty="0">
                <a:solidFill>
                  <a:srgbClr val="000000"/>
                </a:solidFill>
                <a:ea typeface="ヒラギノ角ゴ Pro W3" charset="0"/>
                <a:cs typeface="ヒラギノ角ゴ Pro W3" charset="0"/>
              </a:rPr>
              <a:t>ée</a:t>
            </a:r>
            <a:r>
              <a:rPr lang="fr-FR" sz="1600" dirty="0">
                <a:solidFill>
                  <a:srgbClr val="000000"/>
                </a:solidFill>
                <a:ea typeface="MS PGothic" charset="0"/>
              </a:rPr>
              <a:t> sur la prescription / l’ordonnance.</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Je me sens à l’aise si j’ai mes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 sous la main.</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Actuellement, les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 agissent moins bien qu’autrefois.</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Ces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 sont trop vite consomm</a:t>
            </a:r>
            <a:r>
              <a:rPr lang="fr-FR" sz="1600" dirty="0">
                <a:solidFill>
                  <a:srgbClr val="000000"/>
                </a:solidFill>
                <a:ea typeface="ヒラギノ角ゴ Pro W3" charset="0"/>
                <a:cs typeface="ヒラギノ角ゴ Pro W3" charset="0"/>
              </a:rPr>
              <a:t>ées</a:t>
            </a:r>
            <a:r>
              <a:rPr lang="fr-FR" sz="1600" dirty="0">
                <a:solidFill>
                  <a:srgbClr val="000000"/>
                </a:solidFill>
                <a:ea typeface="MS PGothic" charset="0"/>
              </a:rPr>
              <a:t>.</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Ces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 me causent des probl</a:t>
            </a:r>
            <a:r>
              <a:rPr lang="fr-FR" sz="1600" dirty="0">
                <a:solidFill>
                  <a:srgbClr val="000000"/>
                </a:solidFill>
                <a:ea typeface="ヒラギノ角ゴ Pro W3" charset="0"/>
                <a:cs typeface="ヒラギノ角ゴ Pro W3" charset="0"/>
              </a:rPr>
              <a:t>èm</a:t>
            </a:r>
            <a:r>
              <a:rPr lang="fr-FR" sz="1600" dirty="0">
                <a:solidFill>
                  <a:srgbClr val="000000"/>
                </a:solidFill>
                <a:ea typeface="MS PGothic" charset="0"/>
              </a:rPr>
              <a:t>es.</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Il m’est déjà arrivé de modifier une ordonnance.</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J’envisage d’arr</a:t>
            </a:r>
            <a:r>
              <a:rPr lang="fr-FR" altLang="ja-JP" sz="1600" dirty="0">
                <a:solidFill>
                  <a:srgbClr val="000000"/>
                </a:solidFill>
                <a:ea typeface="ヒラギノ角ゴ Pro W3" charset="0"/>
                <a:cs typeface="ヒラギノ角ゴ Pro W3" charset="0"/>
              </a:rPr>
              <a:t>êt</a:t>
            </a:r>
            <a:r>
              <a:rPr lang="fr-FR" sz="1600" dirty="0">
                <a:solidFill>
                  <a:srgbClr val="000000"/>
                </a:solidFill>
                <a:ea typeface="MS PGothic" charset="0"/>
              </a:rPr>
              <a:t>er la consommation des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Juste avant de prendre mes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 je ne pense qu’</a:t>
            </a:r>
            <a:r>
              <a:rPr lang="fr-FR" altLang="ja-JP" sz="1600" dirty="0">
                <a:solidFill>
                  <a:srgbClr val="000000"/>
                </a:solidFill>
                <a:ea typeface="MS PGothic" charset="0"/>
              </a:rPr>
              <a:t>à cela.</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Mon esprit est tr</a:t>
            </a:r>
            <a:r>
              <a:rPr lang="fr-FR" sz="1600" dirty="0">
                <a:solidFill>
                  <a:srgbClr val="000000"/>
                </a:solidFill>
                <a:ea typeface="ヒラギノ角ゴ Pro W3" charset="0"/>
                <a:cs typeface="ヒラギノ角ゴ Pro W3" charset="0"/>
              </a:rPr>
              <a:t>ès</a:t>
            </a:r>
            <a:r>
              <a:rPr lang="fr-FR" sz="1600" dirty="0">
                <a:solidFill>
                  <a:srgbClr val="000000"/>
                </a:solidFill>
                <a:ea typeface="MS PGothic" charset="0"/>
              </a:rPr>
              <a:t> pr</a:t>
            </a:r>
            <a:r>
              <a:rPr lang="fr-FR" sz="1600" dirty="0">
                <a:solidFill>
                  <a:srgbClr val="000000"/>
                </a:solidFill>
                <a:ea typeface="ヒラギノ角ゴ Pro W3" charset="0"/>
                <a:cs typeface="ヒラギノ角ゴ Pro W3" charset="0"/>
              </a:rPr>
              <a:t>éo</a:t>
            </a:r>
            <a:r>
              <a:rPr lang="fr-FR" sz="1600" dirty="0">
                <a:solidFill>
                  <a:srgbClr val="000000"/>
                </a:solidFill>
                <a:ea typeface="MS PGothic" charset="0"/>
              </a:rPr>
              <a:t>ccupé par les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Je crois que ces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 me font du mal.</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Je vais chercher une nouvelle ordonnance plus rapidement que pr</a:t>
            </a:r>
            <a:r>
              <a:rPr lang="fr-FR" sz="1600" dirty="0">
                <a:solidFill>
                  <a:srgbClr val="000000"/>
                </a:solidFill>
                <a:ea typeface="ヒラギノ角ゴ Pro W3" charset="0"/>
                <a:cs typeface="ヒラギノ角ゴ Pro W3" charset="0"/>
              </a:rPr>
              <a:t>év</a:t>
            </a:r>
            <a:r>
              <a:rPr lang="fr-FR" sz="1600" dirty="0">
                <a:solidFill>
                  <a:srgbClr val="000000"/>
                </a:solidFill>
                <a:ea typeface="MS PGothic" charset="0"/>
              </a:rPr>
              <a:t>u.</a:t>
            </a:r>
          </a:p>
          <a:p>
            <a:pPr marL="363538" indent="-363538" eaLnBrk="1" hangingPunct="1">
              <a:lnSpc>
                <a:spcPct val="100000"/>
              </a:lnSpc>
              <a:spcBef>
                <a:spcPts val="200"/>
              </a:spcBef>
              <a:buFontTx/>
              <a:buAutoNum type="arabicPeriod"/>
            </a:pPr>
            <a:r>
              <a:rPr lang="fr-FR" sz="1600" dirty="0">
                <a:solidFill>
                  <a:srgbClr val="000000"/>
                </a:solidFill>
                <a:ea typeface="MS PGothic" charset="0"/>
              </a:rPr>
              <a:t>Je prends beaucoup de ces m</a:t>
            </a:r>
            <a:r>
              <a:rPr lang="fr-FR" sz="1600" dirty="0">
                <a:solidFill>
                  <a:srgbClr val="000000"/>
                </a:solidFill>
                <a:ea typeface="ヒラギノ角ゴ Pro W3" charset="0"/>
                <a:cs typeface="ヒラギノ角ゴ Pro W3" charset="0"/>
              </a:rPr>
              <a:t>éd</a:t>
            </a:r>
            <a:r>
              <a:rPr lang="fr-FR" sz="1600" dirty="0">
                <a:solidFill>
                  <a:srgbClr val="000000"/>
                </a:solidFill>
                <a:ea typeface="MS PGothic" charset="0"/>
              </a:rPr>
              <a:t>icaments en une seule prise.</a:t>
            </a:r>
          </a:p>
          <a:p>
            <a:pPr marL="457200" indent="-457200" eaLnBrk="1" hangingPunct="1">
              <a:lnSpc>
                <a:spcPct val="100000"/>
              </a:lnSpc>
              <a:spcBef>
                <a:spcPts val="400"/>
              </a:spcBef>
            </a:pPr>
            <a:endParaRPr lang="fr-FR" sz="800" dirty="0">
              <a:solidFill>
                <a:srgbClr val="000000"/>
              </a:solidFill>
              <a:ea typeface="MS PGothic" charset="0"/>
            </a:endParaRPr>
          </a:p>
          <a:p>
            <a:pPr marL="457200" indent="-457200" eaLnBrk="1" hangingPunct="1">
              <a:lnSpc>
                <a:spcPct val="100000"/>
              </a:lnSpc>
              <a:spcBef>
                <a:spcPts val="400"/>
              </a:spcBef>
              <a:buFontTx/>
              <a:buChar char="+"/>
            </a:pPr>
            <a:r>
              <a:rPr lang="fr-FR" altLang="ja-JP" sz="1400" b="1" dirty="0">
                <a:solidFill>
                  <a:srgbClr val="000000"/>
                </a:solidFill>
                <a:ea typeface="ヒラギノ角ゴ Pro W3" charset="0"/>
                <a:cs typeface="ヒラギノ角ゴ Pro W3" charset="0"/>
              </a:rPr>
              <a:t>Évaluation des p</a:t>
            </a:r>
            <a:r>
              <a:rPr lang="fr-FR" sz="1400" b="1" dirty="0">
                <a:solidFill>
                  <a:srgbClr val="000000"/>
                </a:solidFill>
                <a:ea typeface="MS PGothic" charset="0"/>
              </a:rPr>
              <a:t>roblèmes en cas d‘arr</a:t>
            </a:r>
            <a:r>
              <a:rPr lang="fr-FR" altLang="ja-JP" sz="1400" b="1" dirty="0">
                <a:solidFill>
                  <a:srgbClr val="000000"/>
                </a:solidFill>
                <a:ea typeface="ヒラギノ角ゴ Pro W3" charset="0"/>
                <a:cs typeface="ヒラギノ角ゴ Pro W3" charset="0"/>
              </a:rPr>
              <a:t>êt:</a:t>
            </a:r>
          </a:p>
          <a:p>
            <a:pPr marL="457200" indent="-457200" eaLnBrk="1" hangingPunct="1">
              <a:lnSpc>
                <a:spcPct val="100000"/>
              </a:lnSpc>
              <a:spcBef>
                <a:spcPts val="400"/>
              </a:spcBef>
              <a:buFontTx/>
              <a:buNone/>
            </a:pPr>
            <a:r>
              <a:rPr lang="fr-FR" sz="1400" dirty="0">
                <a:solidFill>
                  <a:srgbClr val="000000"/>
                </a:solidFill>
                <a:ea typeface="MS PGothic" charset="0"/>
              </a:rPr>
              <a:t>	Sentiments d</a:t>
            </a:r>
            <a:r>
              <a:rPr lang="fr-FR" sz="1400" dirty="0">
                <a:solidFill>
                  <a:srgbClr val="000000"/>
                </a:solidFill>
                <a:ea typeface="ヒラギノ角ゴ Pro W3" charset="0"/>
                <a:cs typeface="ヒラギノ角ゴ Pro W3" charset="0"/>
              </a:rPr>
              <a:t>ép</a:t>
            </a:r>
            <a:r>
              <a:rPr lang="fr-FR" sz="1400" dirty="0">
                <a:solidFill>
                  <a:srgbClr val="000000"/>
                </a:solidFill>
                <a:ea typeface="MS PGothic" charset="0"/>
              </a:rPr>
              <a:t>ressifs, fatigue, tremblements, </a:t>
            </a:r>
            <a:br>
              <a:rPr lang="fr-FR" sz="1400" dirty="0">
                <a:solidFill>
                  <a:srgbClr val="000000"/>
                </a:solidFill>
                <a:ea typeface="MS PGothic" charset="0"/>
              </a:rPr>
            </a:br>
            <a:r>
              <a:rPr lang="fr-FR" sz="1400" dirty="0">
                <a:solidFill>
                  <a:srgbClr val="000000"/>
                </a:solidFill>
                <a:ea typeface="MS PGothic" charset="0"/>
              </a:rPr>
              <a:t>irritabilité, agitation</a:t>
            </a:r>
          </a:p>
        </p:txBody>
      </p:sp>
    </p:spTree>
    <p:extLst>
      <p:ext uri="{BB962C8B-B14F-4D97-AF65-F5344CB8AC3E}">
        <p14:creationId xmlns:p14="http://schemas.microsoft.com/office/powerpoint/2010/main" val="811746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Questionnaires de dépistage </a:t>
            </a:r>
            <a:r>
              <a:rPr lang="fr-FR" sz="2000" dirty="0"/>
              <a:t>(alcool)</a:t>
            </a:r>
          </a:p>
        </p:txBody>
      </p:sp>
      <p:sp>
        <p:nvSpPr>
          <p:cNvPr id="3" name="Subtitle 2"/>
          <p:cNvSpPr>
            <a:spLocks noGrp="1"/>
          </p:cNvSpPr>
          <p:nvPr>
            <p:ph type="subTitle" idx="1"/>
          </p:nvPr>
        </p:nvSpPr>
        <p:spPr>
          <a:xfrm>
            <a:off x="1187999" y="558815"/>
            <a:ext cx="8409617" cy="367731"/>
          </a:xfrm>
        </p:spPr>
        <p:txBody>
          <a:bodyPr/>
          <a:lstStyle/>
          <a:p>
            <a:r>
              <a:rPr lang="fr-FR" dirty="0"/>
              <a:t>AUDIT et FACE</a:t>
            </a:r>
          </a:p>
        </p:txBody>
      </p:sp>
      <p:pic>
        <p:nvPicPr>
          <p:cNvPr id="7" name="Picture 6" descr="AUDIT_questionnai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63" y="1065980"/>
            <a:ext cx="3919848" cy="5547081"/>
          </a:xfrm>
          <a:prstGeom prst="rect">
            <a:avLst/>
          </a:prstGeom>
        </p:spPr>
      </p:pic>
      <p:pic>
        <p:nvPicPr>
          <p:cNvPr id="8" name="Picture 7" descr="FACE_crpsanté_françai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390" y="813662"/>
            <a:ext cx="4271236" cy="6044338"/>
          </a:xfrm>
          <a:prstGeom prst="rect">
            <a:avLst/>
          </a:prstGeom>
        </p:spPr>
      </p:pic>
    </p:spTree>
    <p:extLst>
      <p:ext uri="{BB962C8B-B14F-4D97-AF65-F5344CB8AC3E}">
        <p14:creationId xmlns:p14="http://schemas.microsoft.com/office/powerpoint/2010/main" val="137837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QMICA (version alcool)</a:t>
            </a:r>
          </a:p>
        </p:txBody>
      </p:sp>
      <p:sp>
        <p:nvSpPr>
          <p:cNvPr id="3" name="Subtitle 2"/>
          <p:cNvSpPr>
            <a:spLocks noGrp="1"/>
          </p:cNvSpPr>
          <p:nvPr>
            <p:ph type="subTitle" idx="1"/>
          </p:nvPr>
        </p:nvSpPr>
        <p:spPr>
          <a:xfrm>
            <a:off x="1187999" y="558815"/>
            <a:ext cx="8409617" cy="367731"/>
          </a:xfrm>
        </p:spPr>
        <p:txBody>
          <a:bodyPr/>
          <a:lstStyle/>
          <a:p>
            <a:r>
              <a:rPr lang="fr-FR" dirty="0"/>
              <a:t>Questionnaire de mesure de l’intensité des conduites addictives</a:t>
            </a:r>
          </a:p>
        </p:txBody>
      </p:sp>
      <p:sp>
        <p:nvSpPr>
          <p:cNvPr id="4" name="Content Placeholder 3"/>
          <p:cNvSpPr>
            <a:spLocks noGrp="1"/>
          </p:cNvSpPr>
          <p:nvPr>
            <p:ph idx="13"/>
          </p:nvPr>
        </p:nvSpPr>
        <p:spPr>
          <a:xfrm>
            <a:off x="1103424" y="1155578"/>
            <a:ext cx="8759286" cy="5186067"/>
          </a:xfrm>
        </p:spPr>
        <p:txBody>
          <a:bodyPr/>
          <a:lstStyle/>
          <a:p>
            <a:pPr marL="342900" indent="-342900">
              <a:lnSpc>
                <a:spcPct val="100000"/>
              </a:lnSpc>
              <a:spcBef>
                <a:spcPts val="0"/>
              </a:spcBef>
              <a:buFont typeface="+mj-lt"/>
              <a:buAutoNum type="arabicPeriod"/>
            </a:pPr>
            <a:r>
              <a:rPr lang="fr-FR" sz="1700" dirty="0">
                <a:solidFill>
                  <a:srgbClr val="000000"/>
                </a:solidFill>
              </a:rPr>
              <a:t>Lorsque j’ai envie de boire des boissons alcoolisées, il m’est impossible de résister</a:t>
            </a:r>
          </a:p>
          <a:p>
            <a:pPr marL="342900" indent="-342900">
              <a:lnSpc>
                <a:spcPct val="100000"/>
              </a:lnSpc>
              <a:spcBef>
                <a:spcPts val="0"/>
              </a:spcBef>
              <a:buFont typeface="+mj-lt"/>
              <a:buAutoNum type="arabicPeriod"/>
            </a:pPr>
            <a:r>
              <a:rPr lang="fr-FR" sz="1700" dirty="0">
                <a:solidFill>
                  <a:srgbClr val="000000"/>
                </a:solidFill>
              </a:rPr>
              <a:t>J’éprouve une sensation de tension juste avant de boire des boissons alcoolisées</a:t>
            </a:r>
          </a:p>
          <a:p>
            <a:pPr marL="342900" indent="-342900">
              <a:lnSpc>
                <a:spcPct val="100000"/>
              </a:lnSpc>
              <a:spcBef>
                <a:spcPts val="0"/>
              </a:spcBef>
              <a:buFont typeface="+mj-lt"/>
              <a:buAutoNum type="arabicPeriod"/>
            </a:pPr>
            <a:r>
              <a:rPr lang="fr-FR" sz="1700" dirty="0">
                <a:solidFill>
                  <a:srgbClr val="000000"/>
                </a:solidFill>
              </a:rPr>
              <a:t>J’éprouve du plaisir ou du soulagement pendant que je bois des boissons alcoolisées</a:t>
            </a:r>
          </a:p>
          <a:p>
            <a:pPr marL="342900" indent="-342900">
              <a:lnSpc>
                <a:spcPct val="100000"/>
              </a:lnSpc>
              <a:spcBef>
                <a:spcPts val="0"/>
              </a:spcBef>
              <a:buFont typeface="+mj-lt"/>
              <a:buAutoNum type="arabicPeriod"/>
            </a:pPr>
            <a:r>
              <a:rPr lang="fr-FR" sz="1700" dirty="0">
                <a:solidFill>
                  <a:srgbClr val="000000"/>
                </a:solidFill>
              </a:rPr>
              <a:t>J’ai parfois une sensation de « perte de contrôle » pendant que je bois des boissons alcoolisées</a:t>
            </a:r>
          </a:p>
          <a:p>
            <a:pPr marL="342900" indent="-342900">
              <a:lnSpc>
                <a:spcPct val="100000"/>
              </a:lnSpc>
              <a:spcBef>
                <a:spcPts val="0"/>
              </a:spcBef>
              <a:buFont typeface="+mj-lt"/>
              <a:buAutoNum type="arabicPeriod"/>
            </a:pPr>
            <a:r>
              <a:rPr lang="fr-FR" sz="1700" dirty="0">
                <a:solidFill>
                  <a:srgbClr val="000000"/>
                </a:solidFill>
              </a:rPr>
              <a:t>Je pense souvent au fait de boire des boissons alcoolisées</a:t>
            </a:r>
          </a:p>
          <a:p>
            <a:pPr marL="342900" indent="-342900">
              <a:lnSpc>
                <a:spcPct val="100000"/>
              </a:lnSpc>
              <a:spcBef>
                <a:spcPts val="0"/>
              </a:spcBef>
              <a:buFont typeface="+mj-lt"/>
              <a:buAutoNum type="arabicPeriod"/>
            </a:pPr>
            <a:r>
              <a:rPr lang="fr-FR" sz="1700" dirty="0">
                <a:solidFill>
                  <a:srgbClr val="000000"/>
                </a:solidFill>
              </a:rPr>
              <a:t>Les moments que je consacre à boire des boissons alcoolisées sont plus intenses et fréquents que je n’aurais pu l’imaginer</a:t>
            </a:r>
          </a:p>
          <a:p>
            <a:pPr marL="342900" indent="-342900">
              <a:lnSpc>
                <a:spcPct val="100000"/>
              </a:lnSpc>
              <a:spcBef>
                <a:spcPts val="0"/>
              </a:spcBef>
              <a:buFont typeface="+mj-lt"/>
              <a:buAutoNum type="arabicPeriod"/>
            </a:pPr>
            <a:r>
              <a:rPr lang="fr-FR" sz="1700" dirty="0">
                <a:solidFill>
                  <a:srgbClr val="000000"/>
                </a:solidFill>
              </a:rPr>
              <a:t>J’ai déjà essayé plusieurs fois de réduire, contrôler ou abandonner ma consommation d’alcool</a:t>
            </a:r>
          </a:p>
          <a:p>
            <a:pPr marL="342900" indent="-342900">
              <a:lnSpc>
                <a:spcPct val="100000"/>
              </a:lnSpc>
              <a:spcBef>
                <a:spcPts val="0"/>
              </a:spcBef>
              <a:buFont typeface="+mj-lt"/>
              <a:buAutoNum type="arabicPeriod"/>
            </a:pPr>
            <a:r>
              <a:rPr lang="fr-FR" sz="1700" dirty="0">
                <a:solidFill>
                  <a:srgbClr val="000000"/>
                </a:solidFill>
              </a:rPr>
              <a:t>Je consacre beaucoup de temps à boire des boissons alcoolisées</a:t>
            </a:r>
          </a:p>
          <a:p>
            <a:pPr marL="342900" indent="-342900">
              <a:lnSpc>
                <a:spcPct val="100000"/>
              </a:lnSpc>
              <a:spcBef>
                <a:spcPts val="0"/>
              </a:spcBef>
              <a:buFont typeface="+mj-lt"/>
              <a:buAutoNum type="arabicPeriod"/>
            </a:pPr>
            <a:r>
              <a:rPr lang="fr-FR" sz="1700" dirty="0">
                <a:solidFill>
                  <a:srgbClr val="000000"/>
                </a:solidFill>
              </a:rPr>
              <a:t>J’ai parfois besoin de temps pour me remettre de ma consommation d’alcool</a:t>
            </a:r>
          </a:p>
          <a:p>
            <a:pPr marL="342900" indent="-342900">
              <a:lnSpc>
                <a:spcPct val="100000"/>
              </a:lnSpc>
              <a:spcBef>
                <a:spcPts val="0"/>
              </a:spcBef>
              <a:buFont typeface="+mj-lt"/>
              <a:buAutoNum type="arabicPeriod"/>
            </a:pPr>
            <a:r>
              <a:rPr lang="fr-FR" sz="1700" dirty="0">
                <a:solidFill>
                  <a:srgbClr val="000000"/>
                </a:solidFill>
              </a:rPr>
              <a:t>J’ai l’impression que je bois davantage de boissons alcoolisées lorsque je dois faire face à des obligations ou des contraintes</a:t>
            </a:r>
          </a:p>
          <a:p>
            <a:pPr marL="342900" indent="-342900">
              <a:lnSpc>
                <a:spcPct val="100000"/>
              </a:lnSpc>
              <a:spcBef>
                <a:spcPts val="0"/>
              </a:spcBef>
              <a:buFont typeface="+mj-lt"/>
              <a:buAutoNum type="arabicPeriod"/>
            </a:pPr>
            <a:r>
              <a:rPr lang="fr-FR" sz="1700" dirty="0">
                <a:solidFill>
                  <a:srgbClr val="000000"/>
                </a:solidFill>
              </a:rPr>
              <a:t>Le fait de boire des boissons alcoolisées m’a déjà conduit à restreindre mes activités sociales (sorties entre amis, activités familiales, loisirs, travail. . .)</a:t>
            </a:r>
          </a:p>
          <a:p>
            <a:pPr marL="342900" indent="-342900">
              <a:lnSpc>
                <a:spcPct val="100000"/>
              </a:lnSpc>
              <a:spcBef>
                <a:spcPts val="0"/>
              </a:spcBef>
              <a:buFont typeface="+mj-lt"/>
              <a:buAutoNum type="arabicPeriod"/>
            </a:pPr>
            <a:r>
              <a:rPr lang="fr-FR" sz="1700" dirty="0">
                <a:solidFill>
                  <a:srgbClr val="000000"/>
                </a:solidFill>
              </a:rPr>
              <a:t>Je continue à boire des boissons alcoolisées bien que je sache que cela peut avoir des conséquences négatives sur ma qualité de vie</a:t>
            </a:r>
          </a:p>
          <a:p>
            <a:pPr marL="342900" indent="-342900">
              <a:lnSpc>
                <a:spcPct val="100000"/>
              </a:lnSpc>
              <a:spcBef>
                <a:spcPts val="0"/>
              </a:spcBef>
              <a:buFont typeface="+mj-lt"/>
              <a:buAutoNum type="arabicPeriod"/>
            </a:pPr>
            <a:r>
              <a:rPr lang="fr-FR" sz="1700" dirty="0">
                <a:solidFill>
                  <a:srgbClr val="000000"/>
                </a:solidFill>
              </a:rPr>
              <a:t>Depuis que je bois des boissons alcoolisées, j’ai l’impression que je dois en boire de plus en plus pour que cela me satisfasse</a:t>
            </a:r>
          </a:p>
          <a:p>
            <a:pPr marL="342900" indent="-342900">
              <a:lnSpc>
                <a:spcPct val="100000"/>
              </a:lnSpc>
              <a:spcBef>
                <a:spcPts val="0"/>
              </a:spcBef>
              <a:buFont typeface="+mj-lt"/>
              <a:buAutoNum type="arabicPeriod"/>
            </a:pPr>
            <a:r>
              <a:rPr lang="fr-FR" sz="1700" dirty="0">
                <a:solidFill>
                  <a:srgbClr val="000000"/>
                </a:solidFill>
              </a:rPr>
              <a:t>Je me sens tendu, agité ou irritable si je ne peux pas boire d’alcool.</a:t>
            </a:r>
          </a:p>
        </p:txBody>
      </p:sp>
      <p:sp>
        <p:nvSpPr>
          <p:cNvPr id="5" name="Title 1"/>
          <p:cNvSpPr txBox="1">
            <a:spLocks/>
          </p:cNvSpPr>
          <p:nvPr/>
        </p:nvSpPr>
        <p:spPr bwMode="auto">
          <a:xfrm>
            <a:off x="42147" y="6596914"/>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a:t>
            </a:r>
            <a:r>
              <a:rPr lang="fr-FR" sz="1200" dirty="0" err="1">
                <a:solidFill>
                  <a:schemeClr val="bg1"/>
                </a:solidFill>
                <a:cs typeface="Arial" charset="0"/>
              </a:rPr>
              <a:t>Décamps</a:t>
            </a:r>
            <a:r>
              <a:rPr lang="fr-FR" sz="1200" dirty="0">
                <a:solidFill>
                  <a:schemeClr val="bg1"/>
                </a:solidFill>
                <a:cs typeface="Arial" charset="0"/>
              </a:rPr>
              <a:t>, G., Battaglia, N., &amp; </a:t>
            </a:r>
            <a:r>
              <a:rPr lang="fr-FR" sz="1200" dirty="0" err="1">
                <a:solidFill>
                  <a:schemeClr val="bg1"/>
                </a:solidFill>
                <a:cs typeface="Arial" charset="0"/>
              </a:rPr>
              <a:t>Idier</a:t>
            </a:r>
            <a:r>
              <a:rPr lang="fr-FR" sz="1200" dirty="0">
                <a:solidFill>
                  <a:schemeClr val="bg1"/>
                </a:solidFill>
                <a:cs typeface="Arial" charset="0"/>
              </a:rPr>
              <a:t>, L. (2010). Élaboration du Questionnaire de mesure de l’intensité des conduites addictives (QMICA): évaluation des addictions et </a:t>
            </a:r>
            <a:r>
              <a:rPr lang="fr-FR" sz="1200" dirty="0" err="1">
                <a:solidFill>
                  <a:schemeClr val="bg1"/>
                </a:solidFill>
                <a:cs typeface="Arial" charset="0"/>
              </a:rPr>
              <a:t>co</a:t>
            </a:r>
            <a:r>
              <a:rPr lang="fr-FR" sz="1200" dirty="0">
                <a:solidFill>
                  <a:schemeClr val="bg1"/>
                </a:solidFill>
                <a:cs typeface="Arial" charset="0"/>
              </a:rPr>
              <a:t>-addictions avec et sans substances. </a:t>
            </a:r>
            <a:r>
              <a:rPr lang="fr-FR" sz="1200" i="1" dirty="0">
                <a:solidFill>
                  <a:schemeClr val="bg1"/>
                </a:solidFill>
                <a:cs typeface="Arial" charset="0"/>
              </a:rPr>
              <a:t>Psychologie française, 55</a:t>
            </a:r>
            <a:r>
              <a:rPr lang="fr-FR" sz="1200" dirty="0">
                <a:solidFill>
                  <a:schemeClr val="bg1"/>
                </a:solidFill>
                <a:cs typeface="Arial" charset="0"/>
              </a:rPr>
              <a:t>(4), 279-294.</a:t>
            </a:r>
            <a:r>
              <a:rPr lang="fr-FR" sz="1200" i="1" dirty="0">
                <a:solidFill>
                  <a:schemeClr val="bg1"/>
                </a:solidFill>
                <a:cs typeface="Arial" charset="0"/>
              </a:rPr>
              <a:t>. </a:t>
            </a:r>
          </a:p>
        </p:txBody>
      </p:sp>
    </p:spTree>
    <p:extLst>
      <p:ext uri="{BB962C8B-B14F-4D97-AF65-F5344CB8AC3E}">
        <p14:creationId xmlns:p14="http://schemas.microsoft.com/office/powerpoint/2010/main" val="2696763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Comprendre les addictions</a:t>
            </a:r>
          </a:p>
        </p:txBody>
      </p:sp>
      <p:sp>
        <p:nvSpPr>
          <p:cNvPr id="3" name="Subtitle 2"/>
          <p:cNvSpPr>
            <a:spLocks noGrp="1"/>
          </p:cNvSpPr>
          <p:nvPr>
            <p:ph type="subTitle" idx="1"/>
          </p:nvPr>
        </p:nvSpPr>
        <p:spPr>
          <a:xfrm>
            <a:off x="1188000" y="558815"/>
            <a:ext cx="7223799" cy="359137"/>
          </a:xfrm>
        </p:spPr>
        <p:txBody>
          <a:bodyPr/>
          <a:lstStyle/>
          <a:p>
            <a:r>
              <a:rPr lang="fr-FR" dirty="0"/>
              <a:t>Le système de récompense</a:t>
            </a:r>
            <a:endParaRPr lang="fr-FR" sz="2000" dirty="0"/>
          </a:p>
        </p:txBody>
      </p:sp>
      <p:sp>
        <p:nvSpPr>
          <p:cNvPr id="4" name="TextBox 3"/>
          <p:cNvSpPr txBox="1"/>
          <p:nvPr/>
        </p:nvSpPr>
        <p:spPr>
          <a:xfrm>
            <a:off x="-568126" y="2606736"/>
            <a:ext cx="184666" cy="369332"/>
          </a:xfrm>
          <a:prstGeom prst="rect">
            <a:avLst/>
          </a:prstGeom>
          <a:noFill/>
        </p:spPr>
        <p:txBody>
          <a:bodyPr wrap="none" rtlCol="0">
            <a:spAutoFit/>
          </a:bodyPr>
          <a:lstStyle/>
          <a:p>
            <a:endParaRPr lang="en-US" dirty="0"/>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089" y="1088643"/>
            <a:ext cx="8477332" cy="54281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891347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Comprendre les addictions</a:t>
            </a:r>
          </a:p>
        </p:txBody>
      </p:sp>
      <p:sp>
        <p:nvSpPr>
          <p:cNvPr id="3" name="Subtitle 2"/>
          <p:cNvSpPr>
            <a:spLocks noGrp="1"/>
          </p:cNvSpPr>
          <p:nvPr>
            <p:ph type="subTitle" idx="1"/>
          </p:nvPr>
        </p:nvSpPr>
        <p:spPr>
          <a:xfrm>
            <a:off x="1188000" y="558815"/>
            <a:ext cx="7223799" cy="359137"/>
          </a:xfrm>
        </p:spPr>
        <p:txBody>
          <a:bodyPr/>
          <a:lstStyle/>
          <a:p>
            <a:r>
              <a:rPr lang="fr-FR" dirty="0"/>
              <a:t>L’addiction – Une ritualisation envahissante</a:t>
            </a:r>
            <a:endParaRPr lang="fr-FR" sz="2000" dirty="0"/>
          </a:p>
        </p:txBody>
      </p:sp>
      <p:sp>
        <p:nvSpPr>
          <p:cNvPr id="10" name="Title 1"/>
          <p:cNvSpPr txBox="1">
            <a:spLocks/>
          </p:cNvSpPr>
          <p:nvPr/>
        </p:nvSpPr>
        <p:spPr bwMode="auto">
          <a:xfrm>
            <a:off x="42147" y="6513626"/>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Rolland, B. (2014a). Trouble de l’usage d’alcool: les nouvelles méthodes d’évaluation. La Lettre du pharmacologue, 28(2), 59-65</a:t>
            </a:r>
            <a:r>
              <a:rPr lang="fr-FR" sz="1200" i="1" dirty="0">
                <a:solidFill>
                  <a:schemeClr val="bg1"/>
                </a:solidFill>
                <a:cs typeface="Arial" charset="0"/>
              </a:rPr>
              <a:t>. </a:t>
            </a:r>
          </a:p>
        </p:txBody>
      </p:sp>
      <p:pic>
        <p:nvPicPr>
          <p:cNvPr id="4" name="Picture 3" descr="Pages from 2014.Rolland.Trouble.de.l’usage d’alcool.Évaluatio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68" y="1373143"/>
            <a:ext cx="9148632" cy="3049544"/>
          </a:xfrm>
          <a:prstGeom prst="rect">
            <a:avLst/>
          </a:prstGeom>
        </p:spPr>
      </p:pic>
      <p:sp>
        <p:nvSpPr>
          <p:cNvPr id="5" name="Rectangle 4"/>
          <p:cNvSpPr/>
          <p:nvPr/>
        </p:nvSpPr>
        <p:spPr>
          <a:xfrm>
            <a:off x="351507" y="4502069"/>
            <a:ext cx="9139203" cy="1938992"/>
          </a:xfrm>
          <a:prstGeom prst="rect">
            <a:avLst/>
          </a:prstGeom>
        </p:spPr>
        <p:txBody>
          <a:bodyPr wrap="square">
            <a:spAutoFit/>
          </a:bodyPr>
          <a:lstStyle/>
          <a:p>
            <a:r>
              <a:rPr lang="fr-FR" sz="1500" dirty="0">
                <a:latin typeface="+mn-lt"/>
                <a:cs typeface="ＭＳ Ｐゴシック" charset="0"/>
              </a:rPr>
              <a:t>Chez le sujet sans critères d’addiction, une consommation d’alcool, et même, parfois, des abus sociaux plus ou moins ponctuels, sont intégrés à une ritualisation diversifiée et fortement conditionnée par les codes et les habitudes des différents groupes sociaux ou de la famille du sujet. L’apparition de critères d’addiction se traduit par un appauvrissement progressif des rituels autres que ceux liés à la consommation d’alcool, avec pour conséquence la survenue de complications socioprofessionnelles croissantes. Cette évolution s’accompagne souvent de conséquences psychologiques, aggravées par l’effet propre de l’alcool. Secondairement à la progression des consommations, un processus de tolérance neuropharmacologique apparaît, aboutissant à un état de dépendance, distinct du processus d’addiction lui-même.</a:t>
            </a:r>
            <a:endParaRPr lang="fr-FR" sz="1500" dirty="0"/>
          </a:p>
        </p:txBody>
      </p:sp>
    </p:spTree>
    <p:extLst>
      <p:ext uri="{BB962C8B-B14F-4D97-AF65-F5344CB8AC3E}">
        <p14:creationId xmlns:p14="http://schemas.microsoft.com/office/powerpoint/2010/main" val="2424312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Comprendre les addictions</a:t>
            </a:r>
          </a:p>
        </p:txBody>
      </p:sp>
      <p:sp>
        <p:nvSpPr>
          <p:cNvPr id="3" name="Subtitle 2"/>
          <p:cNvSpPr>
            <a:spLocks noGrp="1"/>
          </p:cNvSpPr>
          <p:nvPr>
            <p:ph type="subTitle" idx="1"/>
          </p:nvPr>
        </p:nvSpPr>
        <p:spPr>
          <a:xfrm>
            <a:off x="1188000" y="558815"/>
            <a:ext cx="7223799" cy="359137"/>
          </a:xfrm>
        </p:spPr>
        <p:txBody>
          <a:bodyPr/>
          <a:lstStyle/>
          <a:p>
            <a:pPr algn="ctr"/>
            <a:r>
              <a:rPr lang="fr-FR" dirty="0"/>
              <a:t>Première consommation</a:t>
            </a:r>
            <a:endParaRPr lang="fr-FR" sz="2000" dirty="0"/>
          </a:p>
        </p:txBody>
      </p:sp>
      <p:sp>
        <p:nvSpPr>
          <p:cNvPr id="7" name="Rectangle 3"/>
          <p:cNvSpPr>
            <a:spLocks noChangeArrowheads="1"/>
          </p:cNvSpPr>
          <p:nvPr/>
        </p:nvSpPr>
        <p:spPr bwMode="auto">
          <a:xfrm>
            <a:off x="3200400" y="2743200"/>
            <a:ext cx="2819400" cy="762000"/>
          </a:xfrm>
          <a:prstGeom prst="rect">
            <a:avLst/>
          </a:prstGeom>
          <a:solidFill>
            <a:schemeClr val="bg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90000"/>
              </a:lnSpc>
              <a:defRPr/>
            </a:pPr>
            <a:r>
              <a:rPr lang="fr-FR" b="1" dirty="0">
                <a:solidFill>
                  <a:srgbClr val="328B94"/>
                </a:solidFill>
                <a:cs typeface="+mn-cs"/>
              </a:rPr>
              <a:t>Renforcements</a:t>
            </a:r>
            <a:endParaRPr lang="fr-FR" sz="2800" b="1" dirty="0">
              <a:solidFill>
                <a:srgbClr val="328B94"/>
              </a:solidFill>
              <a:cs typeface="+mn-cs"/>
            </a:endParaRPr>
          </a:p>
        </p:txBody>
      </p:sp>
      <p:sp>
        <p:nvSpPr>
          <p:cNvPr id="8" name="Rectangle 4"/>
          <p:cNvSpPr>
            <a:spLocks noChangeArrowheads="1"/>
          </p:cNvSpPr>
          <p:nvPr/>
        </p:nvSpPr>
        <p:spPr bwMode="auto">
          <a:xfrm>
            <a:off x="381000" y="1295400"/>
            <a:ext cx="1828800" cy="1371600"/>
          </a:xfrm>
          <a:prstGeom prst="rect">
            <a:avLst/>
          </a:prstGeom>
          <a:solidFill>
            <a:srgbClr val="CC33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b="1" dirty="0">
                <a:solidFill>
                  <a:schemeClr val="bg1"/>
                </a:solidFill>
                <a:cs typeface="+mn-cs"/>
              </a:rPr>
              <a:t>Effets</a:t>
            </a:r>
          </a:p>
          <a:p>
            <a:pPr algn="ctr">
              <a:defRPr/>
            </a:pPr>
            <a:r>
              <a:rPr lang="fr-FR" b="1" dirty="0">
                <a:solidFill>
                  <a:schemeClr val="bg1"/>
                </a:solidFill>
                <a:cs typeface="+mn-cs"/>
              </a:rPr>
              <a:t>Aversifs</a:t>
            </a:r>
          </a:p>
          <a:p>
            <a:pPr algn="ctr">
              <a:defRPr/>
            </a:pPr>
            <a:r>
              <a:rPr lang="fr-FR" b="1" dirty="0">
                <a:solidFill>
                  <a:schemeClr val="bg1"/>
                </a:solidFill>
                <a:cs typeface="+mn-cs"/>
              </a:rPr>
              <a:t>(Evitement)</a:t>
            </a:r>
          </a:p>
        </p:txBody>
      </p:sp>
      <p:sp>
        <p:nvSpPr>
          <p:cNvPr id="9" name="Rectangle 5"/>
          <p:cNvSpPr>
            <a:spLocks noChangeArrowheads="1"/>
          </p:cNvSpPr>
          <p:nvPr/>
        </p:nvSpPr>
        <p:spPr bwMode="auto">
          <a:xfrm>
            <a:off x="6934200" y="1371600"/>
            <a:ext cx="1676400" cy="1295400"/>
          </a:xfrm>
          <a:prstGeom prst="rect">
            <a:avLst/>
          </a:prstGeom>
          <a:solidFill>
            <a:schemeClr val="bg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b="1" dirty="0">
                <a:cs typeface="+mn-cs"/>
              </a:rPr>
              <a:t>Effets</a:t>
            </a:r>
          </a:p>
          <a:p>
            <a:pPr algn="ctr">
              <a:defRPr/>
            </a:pPr>
            <a:r>
              <a:rPr lang="fr-FR" b="1" dirty="0">
                <a:cs typeface="+mn-cs"/>
              </a:rPr>
              <a:t>neutres</a:t>
            </a:r>
          </a:p>
        </p:txBody>
      </p:sp>
      <p:sp>
        <p:nvSpPr>
          <p:cNvPr id="10" name="Rectangle 6"/>
          <p:cNvSpPr>
            <a:spLocks noChangeArrowheads="1"/>
          </p:cNvSpPr>
          <p:nvPr/>
        </p:nvSpPr>
        <p:spPr bwMode="auto">
          <a:xfrm>
            <a:off x="2819400" y="3886200"/>
            <a:ext cx="3581400" cy="533400"/>
          </a:xfrm>
          <a:prstGeom prst="rect">
            <a:avLst/>
          </a:prstGeom>
          <a:solidFill>
            <a:schemeClr val="bg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b="1" dirty="0">
                <a:solidFill>
                  <a:srgbClr val="FF0000"/>
                </a:solidFill>
                <a:cs typeface="+mn-cs"/>
              </a:rPr>
              <a:t>Dépendance psychique</a:t>
            </a:r>
            <a:endParaRPr lang="fr-FR" sz="2800" b="1" dirty="0">
              <a:solidFill>
                <a:srgbClr val="FF0000"/>
              </a:solidFill>
              <a:cs typeface="+mn-cs"/>
            </a:endParaRPr>
          </a:p>
        </p:txBody>
      </p:sp>
      <p:sp>
        <p:nvSpPr>
          <p:cNvPr id="11" name="Rectangle 7"/>
          <p:cNvSpPr>
            <a:spLocks noChangeArrowheads="1"/>
          </p:cNvSpPr>
          <p:nvPr/>
        </p:nvSpPr>
        <p:spPr bwMode="auto">
          <a:xfrm>
            <a:off x="2819400" y="4800600"/>
            <a:ext cx="3581400" cy="533400"/>
          </a:xfrm>
          <a:prstGeom prst="rect">
            <a:avLst/>
          </a:prstGeom>
          <a:solidFill>
            <a:schemeClr val="bg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b="1" dirty="0">
                <a:solidFill>
                  <a:srgbClr val="FF6600"/>
                </a:solidFill>
                <a:cs typeface="+mn-cs"/>
              </a:rPr>
              <a:t>Consommation régulière</a:t>
            </a:r>
          </a:p>
        </p:txBody>
      </p:sp>
      <p:sp>
        <p:nvSpPr>
          <p:cNvPr id="12" name="Rectangle 8"/>
          <p:cNvSpPr>
            <a:spLocks noChangeArrowheads="1"/>
          </p:cNvSpPr>
          <p:nvPr/>
        </p:nvSpPr>
        <p:spPr bwMode="auto">
          <a:xfrm>
            <a:off x="2819400" y="5715000"/>
            <a:ext cx="3581400" cy="533400"/>
          </a:xfrm>
          <a:prstGeom prst="rect">
            <a:avLst/>
          </a:prstGeom>
          <a:solidFill>
            <a:schemeClr val="bg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b="1" dirty="0">
                <a:solidFill>
                  <a:srgbClr val="FF0000"/>
                </a:solidFill>
                <a:cs typeface="+mn-cs"/>
              </a:rPr>
              <a:t>Dépendance physique</a:t>
            </a:r>
            <a:endParaRPr lang="fr-FR" sz="2800" b="1" dirty="0">
              <a:solidFill>
                <a:srgbClr val="FF0000"/>
              </a:solidFill>
              <a:cs typeface="+mn-cs"/>
            </a:endParaRPr>
          </a:p>
        </p:txBody>
      </p:sp>
      <p:sp>
        <p:nvSpPr>
          <p:cNvPr id="13" name="AutoShape 9"/>
          <p:cNvSpPr>
            <a:spLocks noChangeArrowheads="1"/>
          </p:cNvSpPr>
          <p:nvPr/>
        </p:nvSpPr>
        <p:spPr bwMode="auto">
          <a:xfrm>
            <a:off x="4343400" y="1143000"/>
            <a:ext cx="485775" cy="914400"/>
          </a:xfrm>
          <a:prstGeom prst="downArrow">
            <a:avLst>
              <a:gd name="adj1" fmla="val 50000"/>
              <a:gd name="adj2" fmla="val 47059"/>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AutoShape 10"/>
          <p:cNvSpPr>
            <a:spLocks noChangeArrowheads="1"/>
          </p:cNvSpPr>
          <p:nvPr/>
        </p:nvSpPr>
        <p:spPr bwMode="auto">
          <a:xfrm flipV="1">
            <a:off x="2286000" y="1981200"/>
            <a:ext cx="4572000" cy="68580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AutoShape 11"/>
          <p:cNvSpPr>
            <a:spLocks noChangeArrowheads="1"/>
          </p:cNvSpPr>
          <p:nvPr/>
        </p:nvSpPr>
        <p:spPr bwMode="auto">
          <a:xfrm>
            <a:off x="4343400" y="3505200"/>
            <a:ext cx="485775" cy="381000"/>
          </a:xfrm>
          <a:prstGeom prst="downArrow">
            <a:avLst>
              <a:gd name="adj1" fmla="val 50000"/>
              <a:gd name="adj2" fmla="val 25000"/>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AutoShape 12"/>
          <p:cNvSpPr>
            <a:spLocks noChangeArrowheads="1"/>
          </p:cNvSpPr>
          <p:nvPr/>
        </p:nvSpPr>
        <p:spPr bwMode="auto">
          <a:xfrm>
            <a:off x="4343400" y="4419600"/>
            <a:ext cx="485775" cy="381000"/>
          </a:xfrm>
          <a:prstGeom prst="downArrow">
            <a:avLst>
              <a:gd name="adj1" fmla="val 50000"/>
              <a:gd name="adj2" fmla="val 25000"/>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AutoShape 13"/>
          <p:cNvSpPr>
            <a:spLocks noChangeArrowheads="1"/>
          </p:cNvSpPr>
          <p:nvPr/>
        </p:nvSpPr>
        <p:spPr bwMode="auto">
          <a:xfrm>
            <a:off x="4343400" y="5334000"/>
            <a:ext cx="485775" cy="381000"/>
          </a:xfrm>
          <a:prstGeom prst="downArrow">
            <a:avLst>
              <a:gd name="adj1" fmla="val 50000"/>
              <a:gd name="adj2" fmla="val 25000"/>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AutoShape 14"/>
          <p:cNvSpPr>
            <a:spLocks noChangeArrowheads="1"/>
          </p:cNvSpPr>
          <p:nvPr/>
        </p:nvSpPr>
        <p:spPr bwMode="auto">
          <a:xfrm flipV="1">
            <a:off x="2057400" y="4876800"/>
            <a:ext cx="733425" cy="1295400"/>
          </a:xfrm>
          <a:prstGeom prst="curvedRightArrow">
            <a:avLst>
              <a:gd name="adj1" fmla="val 35325"/>
              <a:gd name="adj2" fmla="val 70649"/>
              <a:gd name="adj3" fmla="val 33333"/>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AutoShape 15"/>
          <p:cNvSpPr>
            <a:spLocks noChangeArrowheads="1"/>
          </p:cNvSpPr>
          <p:nvPr/>
        </p:nvSpPr>
        <p:spPr bwMode="auto">
          <a:xfrm rot="5400000" flipV="1">
            <a:off x="5676900" y="3467100"/>
            <a:ext cx="3276600" cy="1676400"/>
          </a:xfrm>
          <a:custGeom>
            <a:avLst/>
            <a:gdLst>
              <a:gd name="G0" fmla="+- 9257 0 0"/>
              <a:gd name="G1" fmla="+- 17569 0 0"/>
              <a:gd name="G2" fmla="+- 9257 0 0"/>
              <a:gd name="G3" fmla="*/ 9257 1 2"/>
              <a:gd name="G4" fmla="+- G3 10800 0"/>
              <a:gd name="G5" fmla="+- 21600 9257 17569"/>
              <a:gd name="G6" fmla="+- 17569 9257 0"/>
              <a:gd name="G7" fmla="*/ G6 1 2"/>
              <a:gd name="G8" fmla="*/ 17569 2 1"/>
              <a:gd name="G9" fmla="+- G8 0 21600"/>
              <a:gd name="G10" fmla="*/ 21600 G0 G1"/>
              <a:gd name="G11" fmla="*/ 21600 G4 G1"/>
              <a:gd name="G12" fmla="*/ 21600 G5 G1"/>
              <a:gd name="G13" fmla="*/ 21600 G7 G1"/>
              <a:gd name="G14" fmla="*/ 17569 1 2"/>
              <a:gd name="G15" fmla="+- G5 0 G4"/>
              <a:gd name="G16" fmla="+- G0 0 G4"/>
              <a:gd name="G17" fmla="*/ G2 G15 G16"/>
              <a:gd name="T0" fmla="*/ 15429 w 21600"/>
              <a:gd name="T1" fmla="*/ 0 h 21600"/>
              <a:gd name="T2" fmla="*/ 9257 w 21600"/>
              <a:gd name="T3" fmla="*/ 9257 h 21600"/>
              <a:gd name="T4" fmla="*/ 0 w 21600"/>
              <a:gd name="T5" fmla="*/ 18969 h 21600"/>
              <a:gd name="T6" fmla="*/ 8785 w 21600"/>
              <a:gd name="T7" fmla="*/ 21600 h 21600"/>
              <a:gd name="T8" fmla="*/ 17569 w 21600"/>
              <a:gd name="T9" fmla="*/ 16490 h 21600"/>
              <a:gd name="T10" fmla="*/ 21600 w 21600"/>
              <a:gd name="T11" fmla="*/ 925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288" y="9257"/>
                </a:lnTo>
                <a:lnTo>
                  <a:pt x="13288" y="16337"/>
                </a:lnTo>
                <a:lnTo>
                  <a:pt x="0" y="16337"/>
                </a:lnTo>
                <a:lnTo>
                  <a:pt x="0" y="21600"/>
                </a:lnTo>
                <a:lnTo>
                  <a:pt x="17569" y="21600"/>
                </a:lnTo>
                <a:lnTo>
                  <a:pt x="17569" y="9257"/>
                </a:lnTo>
                <a:lnTo>
                  <a:pt x="21600" y="9257"/>
                </a:lnTo>
                <a:close/>
              </a:path>
            </a:pathLst>
          </a:cu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defRPr/>
            </a:pPr>
            <a:endParaRPr lang="fr-FR">
              <a:cs typeface="+mn-cs"/>
            </a:endParaRPr>
          </a:p>
          <a:p>
            <a:pPr algn="ctr">
              <a:defRPr/>
            </a:pPr>
            <a:endParaRPr lang="fr-FR">
              <a:cs typeface="+mn-cs"/>
            </a:endParaRPr>
          </a:p>
          <a:p>
            <a:pPr algn="ctr">
              <a:defRPr/>
            </a:pPr>
            <a:endParaRPr lang="fr-FR">
              <a:cs typeface="+mn-cs"/>
            </a:endParaRPr>
          </a:p>
          <a:p>
            <a:pPr algn="ctr">
              <a:defRPr/>
            </a:pPr>
            <a:endParaRPr lang="fr-FR">
              <a:cs typeface="+mn-cs"/>
            </a:endParaRPr>
          </a:p>
          <a:p>
            <a:pPr algn="ctr">
              <a:defRPr/>
            </a:pPr>
            <a:endParaRPr lang="fr-FR">
              <a:cs typeface="+mn-cs"/>
            </a:endParaRPr>
          </a:p>
          <a:p>
            <a:pPr algn="ctr">
              <a:defRPr/>
            </a:pPr>
            <a:r>
              <a:rPr lang="fr-FR">
                <a:cs typeface="+mn-cs"/>
              </a:rPr>
              <a:t>+/-</a:t>
            </a:r>
          </a:p>
        </p:txBody>
      </p:sp>
    </p:spTree>
    <p:extLst>
      <p:ext uri="{BB962C8B-B14F-4D97-AF65-F5344CB8AC3E}">
        <p14:creationId xmlns:p14="http://schemas.microsoft.com/office/powerpoint/2010/main" val="228010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5500"/>
                            </p:stCondLst>
                            <p:childTnLst>
                              <p:par>
                                <p:cTn id="20" presetID="2" presetClass="entr" presetSubtype="8" fill="hold" grpId="0" nodeType="afterEffect">
                                  <p:stCondLst>
                                    <p:cond delay="30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9000"/>
                            </p:stCondLst>
                            <p:childTnLst>
                              <p:par>
                                <p:cTn id="25" presetID="2" presetClass="entr" presetSubtype="8" fill="hold" grpId="0" nodeType="afterEffect">
                                  <p:stCondLst>
                                    <p:cond delay="3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12500"/>
                            </p:stCondLst>
                            <p:childTnLst>
                              <p:par>
                                <p:cTn id="30" presetID="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13000"/>
                            </p:stCondLst>
                            <p:childTnLst>
                              <p:par>
                                <p:cTn id="35" presetID="2" presetClass="entr" presetSubtype="8" fill="hold" grpId="0" nodeType="afterEffect">
                                  <p:stCondLst>
                                    <p:cond delay="3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6500"/>
                            </p:stCondLst>
                            <p:childTnLst>
                              <p:par>
                                <p:cTn id="40" presetID="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17000"/>
                            </p:stCondLst>
                            <p:childTnLst>
                              <p:par>
                                <p:cTn id="45" presetID="2" presetClass="entr" presetSubtype="8" fill="hold" grpId="0" nodeType="afterEffect">
                                  <p:stCondLst>
                                    <p:cond delay="30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par>
                          <p:cTn id="49" fill="hold">
                            <p:stCondLst>
                              <p:cond delay="20500"/>
                            </p:stCondLst>
                            <p:childTnLst>
                              <p:par>
                                <p:cTn id="50" presetID="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21000"/>
                            </p:stCondLst>
                            <p:childTnLst>
                              <p:par>
                                <p:cTn id="55" presetID="2" presetClass="entr" presetSubtype="8" fill="hold" grpId="0" nodeType="afterEffect">
                                  <p:stCondLst>
                                    <p:cond delay="300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0-#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24500"/>
                            </p:stCondLst>
                            <p:childTnLst>
                              <p:par>
                                <p:cTn id="60" presetID="2" presetClass="entr" presetSubtype="8" fill="hold" grpId="0" nodeType="afterEffect">
                                  <p:stCondLst>
                                    <p:cond delay="100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26000"/>
                            </p:stCondLst>
                            <p:childTnLst>
                              <p:par>
                                <p:cTn id="65" presetID="2" presetClass="entr" presetSubtype="8" fill="hold" grpId="0" nodeType="afterEffect">
                                  <p:stCondLst>
                                    <p:cond delay="100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0-#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p:bldP spid="15" grpId="0" animBg="1"/>
      <p:bldP spid="16" grpId="0" animBg="1"/>
      <p:bldP spid="17" grpId="0" animBg="1"/>
      <p:bldP spid="18" grpId="0" animBg="1"/>
      <p:bldP spid="19"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Comprendre les addictions</a:t>
            </a:r>
          </a:p>
        </p:txBody>
      </p:sp>
      <p:sp>
        <p:nvSpPr>
          <p:cNvPr id="3" name="Subtitle 2"/>
          <p:cNvSpPr>
            <a:spLocks noGrp="1"/>
          </p:cNvSpPr>
          <p:nvPr>
            <p:ph type="subTitle" idx="1"/>
          </p:nvPr>
        </p:nvSpPr>
        <p:spPr>
          <a:xfrm>
            <a:off x="1188000" y="558815"/>
            <a:ext cx="7223799" cy="359137"/>
          </a:xfrm>
        </p:spPr>
        <p:txBody>
          <a:bodyPr/>
          <a:lstStyle/>
          <a:p>
            <a:r>
              <a:rPr lang="fr-FR" dirty="0"/>
              <a:t>Facteurs précipitants et facteurs de maintien</a:t>
            </a:r>
            <a:endParaRPr lang="fr-FR" sz="2000" dirty="0"/>
          </a:p>
        </p:txBody>
      </p:sp>
      <p:sp>
        <p:nvSpPr>
          <p:cNvPr id="20" name="Rectangle 2"/>
          <p:cNvSpPr>
            <a:spLocks noChangeArrowheads="1"/>
          </p:cNvSpPr>
          <p:nvPr/>
        </p:nvSpPr>
        <p:spPr bwMode="auto">
          <a:xfrm>
            <a:off x="609600" y="2941295"/>
            <a:ext cx="4724400" cy="552925"/>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b="1" dirty="0">
                <a:solidFill>
                  <a:schemeClr val="accent2"/>
                </a:solidFill>
                <a:cs typeface="+mn-cs"/>
              </a:rPr>
              <a:t>Première consommation</a:t>
            </a:r>
            <a:endParaRPr lang="fr-FR" sz="3200" b="1" dirty="0">
              <a:solidFill>
                <a:schemeClr val="accent2"/>
              </a:solidFill>
              <a:cs typeface="+mn-cs"/>
            </a:endParaRPr>
          </a:p>
        </p:txBody>
      </p:sp>
      <p:sp>
        <p:nvSpPr>
          <p:cNvPr id="21" name="Rectangle 3"/>
          <p:cNvSpPr>
            <a:spLocks noChangeArrowheads="1"/>
          </p:cNvSpPr>
          <p:nvPr/>
        </p:nvSpPr>
        <p:spPr bwMode="auto">
          <a:xfrm>
            <a:off x="990600" y="5656335"/>
            <a:ext cx="4038600" cy="737234"/>
          </a:xfrm>
          <a:prstGeom prst="rect">
            <a:avLst/>
          </a:prstGeom>
          <a:solidFill>
            <a:schemeClr val="bg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b="1">
                <a:solidFill>
                  <a:srgbClr val="00FF00"/>
                </a:solidFill>
                <a:cs typeface="+mn-cs"/>
              </a:rPr>
              <a:t>Renforcements</a:t>
            </a:r>
            <a:endParaRPr lang="fr-FR" sz="4000" b="1">
              <a:solidFill>
                <a:schemeClr val="folHlink"/>
              </a:solidFill>
              <a:cs typeface="+mn-cs"/>
            </a:endParaRPr>
          </a:p>
        </p:txBody>
      </p:sp>
      <p:sp>
        <p:nvSpPr>
          <p:cNvPr id="22" name="AutoShape 4"/>
          <p:cNvSpPr>
            <a:spLocks noChangeArrowheads="1"/>
          </p:cNvSpPr>
          <p:nvPr/>
        </p:nvSpPr>
        <p:spPr bwMode="auto">
          <a:xfrm>
            <a:off x="2590800" y="3600125"/>
            <a:ext cx="914400" cy="1965957"/>
          </a:xfrm>
          <a:prstGeom prst="downArrow">
            <a:avLst>
              <a:gd name="adj1" fmla="val 50000"/>
              <a:gd name="adj2" fmla="val 66667"/>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 name="AutoShape 5"/>
          <p:cNvSpPr>
            <a:spLocks noChangeArrowheads="1"/>
          </p:cNvSpPr>
          <p:nvPr/>
        </p:nvSpPr>
        <p:spPr bwMode="auto">
          <a:xfrm>
            <a:off x="914400" y="1427229"/>
            <a:ext cx="4267200" cy="1351595"/>
          </a:xfrm>
          <a:prstGeom prst="downArrowCallout">
            <a:avLst>
              <a:gd name="adj1" fmla="val 63636"/>
              <a:gd name="adj2" fmla="val 63636"/>
              <a:gd name="adj3" fmla="val 16667"/>
              <a:gd name="adj4" fmla="val 66667"/>
            </a:avLst>
          </a:prstGeom>
          <a:solidFill>
            <a:srgbClr val="00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10000"/>
              </a:lnSpc>
              <a:defRPr/>
            </a:pPr>
            <a:r>
              <a:rPr lang="fr-FR" b="1">
                <a:solidFill>
                  <a:srgbClr val="80FF00"/>
                </a:solidFill>
                <a:cs typeface="+mn-cs"/>
              </a:rPr>
              <a:t>Environnement</a:t>
            </a:r>
          </a:p>
          <a:p>
            <a:pPr algn="ctr">
              <a:lnSpc>
                <a:spcPct val="110000"/>
              </a:lnSpc>
              <a:defRPr/>
            </a:pPr>
            <a:r>
              <a:rPr lang="fr-FR" b="1">
                <a:solidFill>
                  <a:srgbClr val="80FF00"/>
                </a:solidFill>
                <a:cs typeface="+mn-cs"/>
              </a:rPr>
              <a:t>Facteurs socio-culturels</a:t>
            </a:r>
            <a:endParaRPr lang="fr-FR" sz="2800" b="1">
              <a:cs typeface="+mn-cs"/>
            </a:endParaRPr>
          </a:p>
        </p:txBody>
      </p:sp>
      <p:sp>
        <p:nvSpPr>
          <p:cNvPr id="24" name="Rectangle 6"/>
          <p:cNvSpPr>
            <a:spLocks noChangeArrowheads="1"/>
          </p:cNvSpPr>
          <p:nvPr/>
        </p:nvSpPr>
        <p:spPr bwMode="auto">
          <a:xfrm>
            <a:off x="5486400" y="3334207"/>
            <a:ext cx="3276600" cy="2549600"/>
          </a:xfrm>
          <a:prstGeom prst="rect">
            <a:avLst/>
          </a:prstGeom>
          <a:solidFill>
            <a:srgbClr val="008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b="1">
                <a:solidFill>
                  <a:srgbClr val="80FF00"/>
                </a:solidFill>
                <a:cs typeface="+mn-cs"/>
              </a:rPr>
              <a:t>FACTEURS</a:t>
            </a:r>
          </a:p>
          <a:p>
            <a:pPr algn="ctr">
              <a:defRPr/>
            </a:pPr>
            <a:endParaRPr lang="fr-FR" b="1">
              <a:solidFill>
                <a:srgbClr val="80FF00"/>
              </a:solidFill>
              <a:cs typeface="+mn-cs"/>
            </a:endParaRPr>
          </a:p>
          <a:p>
            <a:pPr algn="ctr">
              <a:defRPr/>
            </a:pPr>
            <a:r>
              <a:rPr lang="fr-FR" b="1">
                <a:solidFill>
                  <a:srgbClr val="80FF00"/>
                </a:solidFill>
                <a:cs typeface="+mn-cs"/>
              </a:rPr>
              <a:t>Génétiques</a:t>
            </a:r>
          </a:p>
          <a:p>
            <a:pPr algn="ctr">
              <a:defRPr/>
            </a:pPr>
            <a:r>
              <a:rPr lang="fr-FR" b="1">
                <a:solidFill>
                  <a:srgbClr val="80FF00"/>
                </a:solidFill>
                <a:cs typeface="+mn-cs"/>
              </a:rPr>
              <a:t>Neurobiologiques</a:t>
            </a:r>
          </a:p>
          <a:p>
            <a:pPr algn="ctr">
              <a:defRPr/>
            </a:pPr>
            <a:r>
              <a:rPr lang="fr-FR" b="1">
                <a:solidFill>
                  <a:srgbClr val="80FF00"/>
                </a:solidFill>
                <a:cs typeface="+mn-cs"/>
              </a:rPr>
              <a:t>Mnésiques</a:t>
            </a:r>
          </a:p>
          <a:p>
            <a:pPr algn="ctr">
              <a:defRPr/>
            </a:pPr>
            <a:r>
              <a:rPr lang="fr-FR" b="1">
                <a:solidFill>
                  <a:srgbClr val="80FF00"/>
                </a:solidFill>
                <a:cs typeface="+mn-cs"/>
              </a:rPr>
              <a:t>Affectifs</a:t>
            </a:r>
          </a:p>
          <a:p>
            <a:pPr algn="ctr">
              <a:defRPr/>
            </a:pPr>
            <a:r>
              <a:rPr lang="fr-FR" b="1">
                <a:solidFill>
                  <a:srgbClr val="80FF00"/>
                </a:solidFill>
                <a:cs typeface="+mn-cs"/>
              </a:rPr>
              <a:t>Socio-culturels</a:t>
            </a:r>
            <a:endParaRPr lang="fr-FR" sz="2800" b="1">
              <a:cs typeface="+mn-cs"/>
            </a:endParaRPr>
          </a:p>
        </p:txBody>
      </p:sp>
      <p:sp>
        <p:nvSpPr>
          <p:cNvPr id="25" name="AutoShape 7"/>
          <p:cNvSpPr>
            <a:spLocks noChangeArrowheads="1"/>
          </p:cNvSpPr>
          <p:nvPr/>
        </p:nvSpPr>
        <p:spPr bwMode="auto">
          <a:xfrm>
            <a:off x="3276600" y="4088345"/>
            <a:ext cx="2209800" cy="614362"/>
          </a:xfrm>
          <a:prstGeom prst="leftArrow">
            <a:avLst>
              <a:gd name="adj1" fmla="val 50000"/>
              <a:gd name="adj2" fmla="val 72500"/>
            </a:avLst>
          </a:prstGeom>
          <a:solidFill>
            <a:srgbClr val="008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9894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4*#ppt_w"/>
                                          </p:val>
                                        </p:tav>
                                        <p:tav tm="100000">
                                          <p:val>
                                            <p:strVal val="#ppt_w"/>
                                          </p:val>
                                        </p:tav>
                                      </p:tavLst>
                                    </p:anim>
                                    <p:anim calcmode="lin" valueType="num">
                                      <p:cBhvr>
                                        <p:cTn id="8" dur="500" fill="hold"/>
                                        <p:tgtEl>
                                          <p:spTgt spid="20"/>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par>
                          <p:cTn id="18" fill="hold">
                            <p:stCondLst>
                              <p:cond delay="1500"/>
                            </p:stCondLst>
                            <p:childTnLst>
                              <p:par>
                                <p:cTn id="19" presetID="2" presetClass="entr" presetSubtype="1" fill="hold" grpId="0" nodeType="afterEffect">
                                  <p:stCondLst>
                                    <p:cond delay="30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0-#ppt_h/2"/>
                                          </p:val>
                                        </p:tav>
                                        <p:tav tm="100000">
                                          <p:val>
                                            <p:strVal val="#ppt_y"/>
                                          </p:val>
                                        </p:tav>
                                      </p:tavLst>
                                    </p:anim>
                                  </p:childTnLst>
                                </p:cTn>
                              </p:par>
                            </p:childTnLst>
                          </p:cTn>
                        </p:par>
                        <p:par>
                          <p:cTn id="23" fill="hold">
                            <p:stCondLst>
                              <p:cond delay="5000"/>
                            </p:stCondLst>
                            <p:childTnLst>
                              <p:par>
                                <p:cTn id="24" presetID="2" presetClass="entr" presetSubtype="2" fill="hold" grpId="0" nodeType="afterEffect">
                                  <p:stCondLst>
                                    <p:cond delay="300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1+#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childTnLst>
                          </p:cTn>
                        </p:par>
                        <p:par>
                          <p:cTn id="28" fill="hold">
                            <p:stCondLst>
                              <p:cond delay="8500"/>
                            </p:stCondLst>
                            <p:childTnLst>
                              <p:par>
                                <p:cTn id="29" presetID="2" presetClass="entr" presetSubtype="2"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utoUpdateAnimBg="0"/>
      <p:bldP spid="21" grpId="0" animBg="1" autoUpdateAnimBg="0"/>
      <p:bldP spid="22" grpId="0" animBg="1"/>
      <p:bldP spid="23" grpId="0" animBg="1" autoUpdateAnimBg="0"/>
      <p:bldP spid="24" grpId="0" animBg="1" autoUpdateAnimBg="0"/>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Comprendre les addictions</a:t>
            </a:r>
          </a:p>
        </p:txBody>
      </p:sp>
      <p:sp>
        <p:nvSpPr>
          <p:cNvPr id="3" name="Subtitle 2"/>
          <p:cNvSpPr>
            <a:spLocks noGrp="1"/>
          </p:cNvSpPr>
          <p:nvPr>
            <p:ph type="subTitle" idx="1"/>
          </p:nvPr>
        </p:nvSpPr>
        <p:spPr>
          <a:xfrm>
            <a:off x="1188000" y="558815"/>
            <a:ext cx="7223799" cy="359137"/>
          </a:xfrm>
        </p:spPr>
        <p:txBody>
          <a:bodyPr/>
          <a:lstStyle/>
          <a:p>
            <a:r>
              <a:rPr lang="fr-FR" dirty="0"/>
              <a:t>La loi de l’effet</a:t>
            </a:r>
            <a:endParaRPr lang="fr-FR" sz="2000" dirty="0"/>
          </a:p>
        </p:txBody>
      </p:sp>
      <p:sp>
        <p:nvSpPr>
          <p:cNvPr id="10" name="Title 1"/>
          <p:cNvSpPr txBox="1">
            <a:spLocks/>
          </p:cNvSpPr>
          <p:nvPr/>
        </p:nvSpPr>
        <p:spPr bwMode="auto">
          <a:xfrm>
            <a:off x="42147" y="6513626"/>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Morel, A., &amp; </a:t>
            </a:r>
            <a:r>
              <a:rPr lang="fr-FR" sz="1200" dirty="0" err="1">
                <a:solidFill>
                  <a:schemeClr val="bg1"/>
                </a:solidFill>
                <a:cs typeface="Arial" charset="0"/>
              </a:rPr>
              <a:t>Couteron</a:t>
            </a:r>
            <a:r>
              <a:rPr lang="fr-FR" sz="1200" dirty="0">
                <a:solidFill>
                  <a:schemeClr val="bg1"/>
                </a:solidFill>
                <a:cs typeface="Arial" charset="0"/>
              </a:rPr>
              <a:t>, J. P. (2008). Les conduites addictives: comprendre, prévenir, soigner. </a:t>
            </a:r>
            <a:r>
              <a:rPr lang="fr-FR" sz="1200" dirty="0" err="1">
                <a:solidFill>
                  <a:schemeClr val="bg1"/>
                </a:solidFill>
                <a:cs typeface="Arial" charset="0"/>
              </a:rPr>
              <a:t>Dunod</a:t>
            </a:r>
            <a:r>
              <a:rPr lang="fr-FR" sz="1200" i="1" dirty="0">
                <a:solidFill>
                  <a:schemeClr val="bg1"/>
                </a:solidFill>
                <a:cs typeface="Arial" charset="0"/>
              </a:rPr>
              <a:t>. </a:t>
            </a:r>
          </a:p>
        </p:txBody>
      </p:sp>
      <p:pic>
        <p:nvPicPr>
          <p:cNvPr id="6" name="Picture 5" descr="Pages from !LIVRE.2008.Morel&amp;Couteron.Les.conduites.addictiv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6" y="1184992"/>
            <a:ext cx="5233215" cy="5233215"/>
          </a:xfrm>
          <a:prstGeom prst="rect">
            <a:avLst/>
          </a:prstGeom>
        </p:spPr>
      </p:pic>
      <p:pic>
        <p:nvPicPr>
          <p:cNvPr id="4" name="Picture 3" descr="Pages from BROCHURE.2020.KKH.Sucht.verstehen.vermeiden und.überwinden.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7389" y="1224745"/>
            <a:ext cx="4456561" cy="4626811"/>
          </a:xfrm>
          <a:prstGeom prst="rect">
            <a:avLst/>
          </a:prstGeom>
        </p:spPr>
      </p:pic>
    </p:spTree>
    <p:extLst>
      <p:ext uri="{BB962C8B-B14F-4D97-AF65-F5344CB8AC3E}">
        <p14:creationId xmlns:p14="http://schemas.microsoft.com/office/powerpoint/2010/main" val="1050107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Comprendre les addictions</a:t>
            </a:r>
          </a:p>
        </p:txBody>
      </p:sp>
      <p:sp>
        <p:nvSpPr>
          <p:cNvPr id="3" name="Subtitle 2"/>
          <p:cNvSpPr>
            <a:spLocks noGrp="1"/>
          </p:cNvSpPr>
          <p:nvPr>
            <p:ph type="subTitle" idx="1"/>
          </p:nvPr>
        </p:nvSpPr>
        <p:spPr>
          <a:xfrm>
            <a:off x="1188000" y="558815"/>
            <a:ext cx="7223799" cy="359137"/>
          </a:xfrm>
        </p:spPr>
        <p:txBody>
          <a:bodyPr/>
          <a:lstStyle/>
          <a:p>
            <a:r>
              <a:rPr lang="fr-FR" dirty="0"/>
              <a:t>La pyramide « médicale » des usages</a:t>
            </a:r>
            <a:endParaRPr lang="fr-FR" sz="2000" dirty="0"/>
          </a:p>
        </p:txBody>
      </p:sp>
      <p:sp>
        <p:nvSpPr>
          <p:cNvPr id="10" name="Title 1"/>
          <p:cNvSpPr txBox="1">
            <a:spLocks/>
          </p:cNvSpPr>
          <p:nvPr/>
        </p:nvSpPr>
        <p:spPr bwMode="auto">
          <a:xfrm>
            <a:off x="42147" y="6513626"/>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Morel, A., &amp; </a:t>
            </a:r>
            <a:r>
              <a:rPr lang="fr-FR" sz="1200" dirty="0" err="1">
                <a:solidFill>
                  <a:schemeClr val="bg1"/>
                </a:solidFill>
                <a:cs typeface="Arial" charset="0"/>
              </a:rPr>
              <a:t>Couteron</a:t>
            </a:r>
            <a:r>
              <a:rPr lang="fr-FR" sz="1200" dirty="0">
                <a:solidFill>
                  <a:schemeClr val="bg1"/>
                </a:solidFill>
                <a:cs typeface="Arial" charset="0"/>
              </a:rPr>
              <a:t>, J. P. (2008). Les conduites addictives: comprendre, prévenir, soigner. </a:t>
            </a:r>
            <a:r>
              <a:rPr lang="fr-FR" sz="1200" dirty="0" err="1">
                <a:solidFill>
                  <a:schemeClr val="bg1"/>
                </a:solidFill>
                <a:cs typeface="Arial" charset="0"/>
              </a:rPr>
              <a:t>Dunod</a:t>
            </a:r>
            <a:r>
              <a:rPr lang="fr-FR" sz="1200" i="1" dirty="0">
                <a:solidFill>
                  <a:schemeClr val="bg1"/>
                </a:solidFill>
                <a:cs typeface="Arial" charset="0"/>
              </a:rPr>
              <a:t>. </a:t>
            </a:r>
          </a:p>
        </p:txBody>
      </p:sp>
      <p:pic>
        <p:nvPicPr>
          <p:cNvPr id="4" name="Picture 3" descr="Pages from !LIVRE.2008.Morel&amp;Couteron.Les.conduites.addictives-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269" y="1158193"/>
            <a:ext cx="6297767" cy="5294394"/>
          </a:xfrm>
          <a:prstGeom prst="rect">
            <a:avLst/>
          </a:prstGeom>
        </p:spPr>
      </p:pic>
    </p:spTree>
    <p:extLst>
      <p:ext uri="{BB962C8B-B14F-4D97-AF65-F5344CB8AC3E}">
        <p14:creationId xmlns:p14="http://schemas.microsoft.com/office/powerpoint/2010/main" val="334447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Comprendre les addictions</a:t>
            </a:r>
          </a:p>
        </p:txBody>
      </p:sp>
      <p:sp>
        <p:nvSpPr>
          <p:cNvPr id="3" name="Subtitle 2"/>
          <p:cNvSpPr>
            <a:spLocks noGrp="1"/>
          </p:cNvSpPr>
          <p:nvPr>
            <p:ph type="subTitle" idx="1"/>
          </p:nvPr>
        </p:nvSpPr>
        <p:spPr>
          <a:xfrm>
            <a:off x="1188000" y="558815"/>
            <a:ext cx="7223799" cy="359137"/>
          </a:xfrm>
        </p:spPr>
        <p:txBody>
          <a:bodyPr/>
          <a:lstStyle/>
          <a:p>
            <a:r>
              <a:rPr lang="fr-FR"/>
              <a:t>La pyramide « expérientielle » des usages</a:t>
            </a:r>
            <a:endParaRPr lang="fr-FR" sz="2000" dirty="0"/>
          </a:p>
        </p:txBody>
      </p:sp>
      <p:sp>
        <p:nvSpPr>
          <p:cNvPr id="10" name="Title 1"/>
          <p:cNvSpPr txBox="1">
            <a:spLocks/>
          </p:cNvSpPr>
          <p:nvPr/>
        </p:nvSpPr>
        <p:spPr bwMode="auto">
          <a:xfrm>
            <a:off x="42147" y="6513626"/>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Morel, A., &amp; </a:t>
            </a:r>
            <a:r>
              <a:rPr lang="fr-FR" sz="1200" dirty="0" err="1">
                <a:solidFill>
                  <a:schemeClr val="bg1"/>
                </a:solidFill>
                <a:cs typeface="Arial" charset="0"/>
              </a:rPr>
              <a:t>Couteron</a:t>
            </a:r>
            <a:r>
              <a:rPr lang="fr-FR" sz="1200" dirty="0">
                <a:solidFill>
                  <a:schemeClr val="bg1"/>
                </a:solidFill>
                <a:cs typeface="Arial" charset="0"/>
              </a:rPr>
              <a:t>, J. P. (2008). Les conduites addictives: comprendre, prévenir, soigner. </a:t>
            </a:r>
            <a:r>
              <a:rPr lang="fr-FR" sz="1200" dirty="0" err="1">
                <a:solidFill>
                  <a:schemeClr val="bg1"/>
                </a:solidFill>
                <a:cs typeface="Arial" charset="0"/>
              </a:rPr>
              <a:t>Dunod</a:t>
            </a:r>
            <a:r>
              <a:rPr lang="fr-FR" sz="1200" i="1" dirty="0">
                <a:solidFill>
                  <a:schemeClr val="bg1"/>
                </a:solidFill>
                <a:cs typeface="Arial" charset="0"/>
              </a:rPr>
              <a:t>. </a:t>
            </a:r>
          </a:p>
        </p:txBody>
      </p:sp>
      <p:pic>
        <p:nvPicPr>
          <p:cNvPr id="4" name="Picture 3" descr="Pages from !LIVRE.2008.Morel&amp;Couteron.Les.conduites.addictives-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842" y="1116940"/>
            <a:ext cx="5964823" cy="5392348"/>
          </a:xfrm>
          <a:prstGeom prst="rect">
            <a:avLst/>
          </a:prstGeom>
        </p:spPr>
      </p:pic>
    </p:spTree>
    <p:extLst>
      <p:ext uri="{BB962C8B-B14F-4D97-AF65-F5344CB8AC3E}">
        <p14:creationId xmlns:p14="http://schemas.microsoft.com/office/powerpoint/2010/main" val="415627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Introduction</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L’usage</a:t>
            </a:r>
            <a:endParaRPr lang="fr-FR" dirty="0"/>
          </a:p>
        </p:txBody>
      </p:sp>
      <p:sp>
        <p:nvSpPr>
          <p:cNvPr id="4" name="Content Placeholder 3"/>
          <p:cNvSpPr>
            <a:spLocks noGrp="1"/>
          </p:cNvSpPr>
          <p:nvPr>
            <p:ph idx="13"/>
          </p:nvPr>
        </p:nvSpPr>
        <p:spPr>
          <a:xfrm>
            <a:off x="1080000" y="1329907"/>
            <a:ext cx="8632476" cy="5040000"/>
          </a:xfrm>
        </p:spPr>
        <p:txBody>
          <a:bodyPr/>
          <a:lstStyle/>
          <a:p>
            <a:r>
              <a:rPr lang="fr-FR" sz="2800" dirty="0"/>
              <a:t>L’</a:t>
            </a:r>
            <a:r>
              <a:rPr lang="fr-FR" sz="2800" b="1" dirty="0"/>
              <a:t>usage</a:t>
            </a:r>
            <a:r>
              <a:rPr lang="fr-FR" sz="2800" dirty="0"/>
              <a:t> est défini comme une consommation de substances psychoactives n’entraînant ni complication ni dommage.</a:t>
            </a:r>
            <a:endParaRPr lang="fr-FR" sz="3200" dirty="0"/>
          </a:p>
          <a:p>
            <a:pPr lvl="1"/>
            <a:r>
              <a:rPr lang="fr-FR" dirty="0">
                <a:latin typeface="+mn-lt"/>
              </a:rPr>
              <a:t>Le caractère illicite de la substance consommée ne saurait être pris comme critère de pathologie.</a:t>
            </a:r>
          </a:p>
          <a:p>
            <a:pPr lvl="1"/>
            <a:r>
              <a:rPr lang="fr-FR" dirty="0">
                <a:latin typeface="+mn-lt"/>
              </a:rPr>
              <a:t>Les seules complications de l’usage simple de substances illicites sont d’ordre pénal ou social.</a:t>
            </a:r>
          </a:p>
          <a:p>
            <a:r>
              <a:rPr lang="fr-FR" sz="2800" dirty="0"/>
              <a:t>Le terme « usage », employé seul, sans adjectif, renvoie ici à l'usage socialement admis où le risque, s'il n'est pas toujours nul, est considéré comme acceptable pour l'individu et la société.</a:t>
            </a:r>
          </a:p>
        </p:txBody>
      </p:sp>
    </p:spTree>
    <p:extLst>
      <p:ext uri="{BB962C8B-B14F-4D97-AF65-F5344CB8AC3E}">
        <p14:creationId xmlns:p14="http://schemas.microsoft.com/office/powerpoint/2010/main" val="2994806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Comprendre les addictions</a:t>
            </a:r>
          </a:p>
        </p:txBody>
      </p:sp>
      <p:sp>
        <p:nvSpPr>
          <p:cNvPr id="3" name="Subtitle 2"/>
          <p:cNvSpPr>
            <a:spLocks noGrp="1"/>
          </p:cNvSpPr>
          <p:nvPr>
            <p:ph type="subTitle" idx="1"/>
          </p:nvPr>
        </p:nvSpPr>
        <p:spPr>
          <a:xfrm>
            <a:off x="1188000" y="558815"/>
            <a:ext cx="7223799" cy="359137"/>
          </a:xfrm>
        </p:spPr>
        <p:txBody>
          <a:bodyPr/>
          <a:lstStyle/>
          <a:p>
            <a:r>
              <a:rPr lang="fr-FR" dirty="0"/>
              <a:t>Le cycle psychosocial de l’assuétude</a:t>
            </a:r>
            <a:endParaRPr lang="fr-FR" sz="2000" dirty="0"/>
          </a:p>
        </p:txBody>
      </p:sp>
      <p:sp>
        <p:nvSpPr>
          <p:cNvPr id="10" name="Title 1"/>
          <p:cNvSpPr txBox="1">
            <a:spLocks/>
          </p:cNvSpPr>
          <p:nvPr/>
        </p:nvSpPr>
        <p:spPr bwMode="auto">
          <a:xfrm>
            <a:off x="42147" y="6513626"/>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Morel, A., &amp; </a:t>
            </a:r>
            <a:r>
              <a:rPr lang="fr-FR" sz="1200" dirty="0" err="1">
                <a:solidFill>
                  <a:schemeClr val="bg1"/>
                </a:solidFill>
                <a:cs typeface="Arial" charset="0"/>
              </a:rPr>
              <a:t>Couteron</a:t>
            </a:r>
            <a:r>
              <a:rPr lang="fr-FR" sz="1200" dirty="0">
                <a:solidFill>
                  <a:schemeClr val="bg1"/>
                </a:solidFill>
                <a:cs typeface="Arial" charset="0"/>
              </a:rPr>
              <a:t>, J. P. (2008). Les conduites addictives: comprendre, prévenir, soigner. </a:t>
            </a:r>
            <a:r>
              <a:rPr lang="fr-FR" sz="1200" dirty="0" err="1">
                <a:solidFill>
                  <a:schemeClr val="bg1"/>
                </a:solidFill>
                <a:cs typeface="Arial" charset="0"/>
              </a:rPr>
              <a:t>Dunod</a:t>
            </a:r>
            <a:r>
              <a:rPr lang="fr-FR" sz="1200" i="1" dirty="0">
                <a:solidFill>
                  <a:schemeClr val="bg1"/>
                </a:solidFill>
                <a:cs typeface="Arial" charset="0"/>
              </a:rPr>
              <a:t>. </a:t>
            </a:r>
          </a:p>
        </p:txBody>
      </p:sp>
      <p:pic>
        <p:nvPicPr>
          <p:cNvPr id="5" name="Picture 4" descr="Pages from !LIVRE.2008.Morel&amp;Couteron.Les.conduites.addictives-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387" y="1190472"/>
            <a:ext cx="4324738" cy="5272062"/>
          </a:xfrm>
          <a:prstGeom prst="rect">
            <a:avLst/>
          </a:prstGeom>
        </p:spPr>
      </p:pic>
    </p:spTree>
    <p:extLst>
      <p:ext uri="{BB962C8B-B14F-4D97-AF65-F5344CB8AC3E}">
        <p14:creationId xmlns:p14="http://schemas.microsoft.com/office/powerpoint/2010/main" val="1182393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Comprendre les addictions</a:t>
            </a:r>
          </a:p>
        </p:txBody>
      </p:sp>
      <p:sp>
        <p:nvSpPr>
          <p:cNvPr id="3" name="Subtitle 2"/>
          <p:cNvSpPr>
            <a:spLocks noGrp="1"/>
          </p:cNvSpPr>
          <p:nvPr>
            <p:ph type="subTitle" idx="1"/>
          </p:nvPr>
        </p:nvSpPr>
        <p:spPr>
          <a:xfrm>
            <a:off x="1188000" y="558815"/>
            <a:ext cx="7223799" cy="359137"/>
          </a:xfrm>
        </p:spPr>
        <p:txBody>
          <a:bodyPr/>
          <a:lstStyle/>
          <a:p>
            <a:r>
              <a:rPr lang="fr-FR" dirty="0"/>
              <a:t>Le cycle de </a:t>
            </a:r>
            <a:r>
              <a:rPr lang="fr-FR" dirty="0" err="1"/>
              <a:t>Prochaska</a:t>
            </a:r>
            <a:r>
              <a:rPr lang="fr-FR" dirty="0"/>
              <a:t> et Di </a:t>
            </a:r>
            <a:r>
              <a:rPr lang="fr-FR" dirty="0" err="1"/>
              <a:t>Clemente</a:t>
            </a:r>
            <a:endParaRPr lang="fr-FR" sz="2000" dirty="0"/>
          </a:p>
        </p:txBody>
      </p:sp>
      <p:sp>
        <p:nvSpPr>
          <p:cNvPr id="20" name="Oval 5"/>
          <p:cNvSpPr>
            <a:spLocks noChangeArrowheads="1"/>
          </p:cNvSpPr>
          <p:nvPr/>
        </p:nvSpPr>
        <p:spPr bwMode="auto">
          <a:xfrm flipV="1">
            <a:off x="2338050" y="2600558"/>
            <a:ext cx="5403850" cy="3314700"/>
          </a:xfrm>
          <a:prstGeom prst="ellipse">
            <a:avLst/>
          </a:prstGeom>
          <a:solidFill>
            <a:srgbClr val="CCFFFF"/>
          </a:solidFill>
          <a:ln w="127000">
            <a:solidFill>
              <a:srgbClr val="003366"/>
            </a:solidFill>
            <a:round/>
            <a:headEnd/>
            <a:tailEnd/>
          </a:ln>
        </p:spPr>
        <p:txBody>
          <a:bodyPr wrap="none" anchor="ctr"/>
          <a:lstStyle/>
          <a:p>
            <a:endParaRPr lang="en-US"/>
          </a:p>
        </p:txBody>
      </p:sp>
      <p:sp>
        <p:nvSpPr>
          <p:cNvPr id="22" name="Line 7"/>
          <p:cNvSpPr>
            <a:spLocks noChangeShapeType="1"/>
          </p:cNvSpPr>
          <p:nvPr/>
        </p:nvSpPr>
        <p:spPr bwMode="auto">
          <a:xfrm>
            <a:off x="1347450" y="2722796"/>
            <a:ext cx="914400" cy="1676400"/>
          </a:xfrm>
          <a:prstGeom prst="line">
            <a:avLst/>
          </a:prstGeom>
          <a:noFill/>
          <a:ln w="76200">
            <a:solidFill>
              <a:srgbClr val="000066"/>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3" name="Rectangle 8"/>
          <p:cNvSpPr>
            <a:spLocks noChangeArrowheads="1"/>
          </p:cNvSpPr>
          <p:nvPr/>
        </p:nvSpPr>
        <p:spPr bwMode="auto">
          <a:xfrm>
            <a:off x="1950700" y="4734158"/>
            <a:ext cx="1563688" cy="727075"/>
          </a:xfrm>
          <a:prstGeom prst="rect">
            <a:avLst/>
          </a:prstGeom>
          <a:solidFill>
            <a:srgbClr val="EAEAEA"/>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90488" tIns="44450" rIns="90488" bIns="44450">
            <a:spAutoFit/>
            <a:flatTx/>
          </a:bodyPr>
          <a:lstStyle/>
          <a:p>
            <a:pPr eaLnBrk="1" hangingPunct="1"/>
            <a:r>
              <a:rPr lang="en-US" sz="2000">
                <a:solidFill>
                  <a:srgbClr val="000000"/>
                </a:solidFill>
                <a:latin typeface="Times New Roman" charset="0"/>
              </a:rPr>
              <a:t>Envisage de </a:t>
            </a:r>
          </a:p>
          <a:p>
            <a:pPr eaLnBrk="1" hangingPunct="1"/>
            <a:r>
              <a:rPr lang="en-US" sz="2000">
                <a:solidFill>
                  <a:srgbClr val="000000"/>
                </a:solidFill>
                <a:latin typeface="Times New Roman" charset="0"/>
              </a:rPr>
              <a:t>s’arrêter</a:t>
            </a:r>
          </a:p>
        </p:txBody>
      </p:sp>
      <p:sp>
        <p:nvSpPr>
          <p:cNvPr id="24" name="Rectangle 9"/>
          <p:cNvSpPr>
            <a:spLocks noChangeArrowheads="1"/>
          </p:cNvSpPr>
          <p:nvPr/>
        </p:nvSpPr>
        <p:spPr bwMode="auto">
          <a:xfrm>
            <a:off x="4582775" y="5566008"/>
            <a:ext cx="1323975" cy="727075"/>
          </a:xfrm>
          <a:prstGeom prst="rect">
            <a:avLst/>
          </a:prstGeom>
          <a:solidFill>
            <a:srgbClr val="EAEAEA"/>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90488" tIns="44450" rIns="90488" bIns="44450">
            <a:spAutoFit/>
            <a:flatTx/>
          </a:bodyPr>
          <a:lstStyle/>
          <a:p>
            <a:pPr eaLnBrk="1" hangingPunct="1"/>
            <a:r>
              <a:rPr lang="en-US" sz="2000">
                <a:solidFill>
                  <a:srgbClr val="000000"/>
                </a:solidFill>
                <a:latin typeface="Times New Roman" charset="0"/>
              </a:rPr>
              <a:t>Décide de </a:t>
            </a:r>
          </a:p>
          <a:p>
            <a:pPr eaLnBrk="1" hangingPunct="1"/>
            <a:r>
              <a:rPr lang="en-US" sz="2000">
                <a:solidFill>
                  <a:srgbClr val="000000"/>
                </a:solidFill>
                <a:latin typeface="Times New Roman" charset="0"/>
              </a:rPr>
              <a:t>s’arrêter</a:t>
            </a:r>
          </a:p>
        </p:txBody>
      </p:sp>
      <p:sp>
        <p:nvSpPr>
          <p:cNvPr id="25" name="Rectangle 10"/>
          <p:cNvSpPr>
            <a:spLocks noChangeArrowheads="1"/>
          </p:cNvSpPr>
          <p:nvPr/>
        </p:nvSpPr>
        <p:spPr bwMode="auto">
          <a:xfrm>
            <a:off x="6817975" y="4657958"/>
            <a:ext cx="1211263" cy="727075"/>
          </a:xfrm>
          <a:prstGeom prst="rect">
            <a:avLst/>
          </a:prstGeom>
          <a:solidFill>
            <a:srgbClr val="EAEAEA"/>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90488" tIns="44450" rIns="90488" bIns="44450">
            <a:spAutoFit/>
            <a:flatTx/>
          </a:bodyPr>
          <a:lstStyle/>
          <a:p>
            <a:pPr eaLnBrk="1" hangingPunct="1"/>
            <a:r>
              <a:rPr lang="en-US" sz="2000">
                <a:solidFill>
                  <a:srgbClr val="000000"/>
                </a:solidFill>
                <a:latin typeface="Times New Roman" charset="0"/>
              </a:rPr>
              <a:t>Essaie </a:t>
            </a:r>
          </a:p>
          <a:p>
            <a:pPr eaLnBrk="1" hangingPunct="1"/>
            <a:r>
              <a:rPr lang="en-US" sz="2000">
                <a:solidFill>
                  <a:srgbClr val="000000"/>
                </a:solidFill>
                <a:latin typeface="Times New Roman" charset="0"/>
              </a:rPr>
              <a:t>d’arrêter</a:t>
            </a:r>
          </a:p>
        </p:txBody>
      </p:sp>
      <p:sp>
        <p:nvSpPr>
          <p:cNvPr id="26" name="Rectangle 11"/>
          <p:cNvSpPr>
            <a:spLocks noChangeArrowheads="1"/>
          </p:cNvSpPr>
          <p:nvPr/>
        </p:nvSpPr>
        <p:spPr bwMode="auto">
          <a:xfrm>
            <a:off x="4136688" y="2448158"/>
            <a:ext cx="1647825" cy="422275"/>
          </a:xfrm>
          <a:prstGeom prst="rect">
            <a:avLst/>
          </a:prstGeom>
          <a:solidFill>
            <a:srgbClr val="EAEAEA"/>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90488" tIns="44450" rIns="90488" bIns="44450">
            <a:spAutoFit/>
            <a:flatTx/>
          </a:bodyPr>
          <a:lstStyle/>
          <a:p>
            <a:pPr eaLnBrk="1" hangingPunct="1"/>
            <a:r>
              <a:rPr lang="en-US" sz="2000">
                <a:solidFill>
                  <a:srgbClr val="000000"/>
                </a:solidFill>
                <a:latin typeface="Times New Roman" charset="0"/>
              </a:rPr>
              <a:t>Recommence</a:t>
            </a:r>
          </a:p>
        </p:txBody>
      </p:sp>
      <p:sp>
        <p:nvSpPr>
          <p:cNvPr id="27" name="Rectangle 12"/>
          <p:cNvSpPr>
            <a:spLocks noChangeArrowheads="1"/>
          </p:cNvSpPr>
          <p:nvPr/>
        </p:nvSpPr>
        <p:spPr bwMode="auto">
          <a:xfrm>
            <a:off x="6205200" y="5642208"/>
            <a:ext cx="1508125" cy="422275"/>
          </a:xfrm>
          <a:prstGeom prst="rect">
            <a:avLst/>
          </a:prstGeom>
          <a:solidFill>
            <a:schemeClr val="bg1"/>
          </a:solidFill>
          <a:ln w="28575">
            <a:solidFill>
              <a:schemeClr val="tx1"/>
            </a:solidFill>
            <a:miter lim="800000"/>
            <a:headEnd/>
            <a:tailEnd/>
          </a:ln>
        </p:spPr>
        <p:txBody>
          <a:bodyPr wrap="none" lIns="90488" tIns="44450" rIns="90488" bIns="44450">
            <a:spAutoFit/>
          </a:bodyPr>
          <a:lstStyle/>
          <a:p>
            <a:pPr eaLnBrk="1" hangingPunct="1"/>
            <a:r>
              <a:rPr lang="en-US" sz="2000">
                <a:solidFill>
                  <a:srgbClr val="000000"/>
                </a:solidFill>
                <a:latin typeface="Times New Roman" charset="0"/>
              </a:rPr>
              <a:t>préparation</a:t>
            </a:r>
          </a:p>
        </p:txBody>
      </p:sp>
      <p:sp>
        <p:nvSpPr>
          <p:cNvPr id="28" name="Rectangle 13"/>
          <p:cNvSpPr>
            <a:spLocks noChangeArrowheads="1"/>
          </p:cNvSpPr>
          <p:nvPr/>
        </p:nvSpPr>
        <p:spPr bwMode="auto">
          <a:xfrm>
            <a:off x="6229013" y="1152758"/>
            <a:ext cx="2366962" cy="422275"/>
          </a:xfrm>
          <a:prstGeom prst="rect">
            <a:avLst/>
          </a:prstGeom>
          <a:solidFill>
            <a:srgbClr val="EAEAEA"/>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90488" tIns="44450" rIns="90488" bIns="44450">
            <a:spAutoFit/>
            <a:flatTx/>
          </a:bodyPr>
          <a:lstStyle/>
          <a:p>
            <a:pPr eaLnBrk="1" hangingPunct="1"/>
            <a:r>
              <a:rPr lang="en-US" sz="2000">
                <a:solidFill>
                  <a:srgbClr val="000000"/>
                </a:solidFill>
                <a:latin typeface="Times New Roman" charset="0"/>
              </a:rPr>
              <a:t>Ne recommence pas</a:t>
            </a:r>
          </a:p>
        </p:txBody>
      </p:sp>
      <p:sp>
        <p:nvSpPr>
          <p:cNvPr id="29" name="Line 14"/>
          <p:cNvSpPr>
            <a:spLocks noChangeShapeType="1"/>
          </p:cNvSpPr>
          <p:nvPr/>
        </p:nvSpPr>
        <p:spPr bwMode="auto">
          <a:xfrm flipH="1" flipV="1">
            <a:off x="6452850" y="1762358"/>
            <a:ext cx="685800" cy="1295400"/>
          </a:xfrm>
          <a:prstGeom prst="line">
            <a:avLst/>
          </a:prstGeom>
          <a:noFill/>
          <a:ln w="76200">
            <a:solidFill>
              <a:srgbClr val="000066"/>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1" name="Rectangle 16"/>
          <p:cNvSpPr>
            <a:spLocks noChangeArrowheads="1"/>
          </p:cNvSpPr>
          <p:nvPr/>
        </p:nvSpPr>
        <p:spPr bwMode="auto">
          <a:xfrm>
            <a:off x="6702088" y="2143358"/>
            <a:ext cx="1196975" cy="422275"/>
          </a:xfrm>
          <a:prstGeom prst="rect">
            <a:avLst/>
          </a:prstGeom>
          <a:solidFill>
            <a:schemeClr val="bg1"/>
          </a:solidFill>
          <a:ln w="28575">
            <a:solidFill>
              <a:schemeClr val="tx1"/>
            </a:solidFill>
            <a:miter lim="800000"/>
            <a:headEnd/>
            <a:tailEnd/>
          </a:ln>
        </p:spPr>
        <p:txBody>
          <a:bodyPr wrap="none" lIns="90488" tIns="44450" rIns="90488" bIns="44450">
            <a:spAutoFit/>
          </a:bodyPr>
          <a:lstStyle/>
          <a:p>
            <a:pPr eaLnBrk="1" hangingPunct="1"/>
            <a:r>
              <a:rPr lang="en-US" sz="2000">
                <a:solidFill>
                  <a:srgbClr val="000000"/>
                </a:solidFill>
                <a:latin typeface="Times New Roman" charset="0"/>
              </a:rPr>
              <a:t>Maintien</a:t>
            </a:r>
          </a:p>
        </p:txBody>
      </p:sp>
      <p:sp>
        <p:nvSpPr>
          <p:cNvPr id="32" name="Rectangle 17"/>
          <p:cNvSpPr>
            <a:spLocks noChangeArrowheads="1"/>
          </p:cNvSpPr>
          <p:nvPr/>
        </p:nvSpPr>
        <p:spPr bwMode="auto">
          <a:xfrm>
            <a:off x="948988" y="2295758"/>
            <a:ext cx="980488" cy="705321"/>
          </a:xfrm>
          <a:prstGeom prst="rect">
            <a:avLst/>
          </a:prstGeom>
          <a:solidFill>
            <a:srgbClr val="EAEAEA"/>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90488" tIns="44450" rIns="90488" bIns="44450">
            <a:spAutoFit/>
            <a:flatTx/>
          </a:bodyPr>
          <a:lstStyle/>
          <a:p>
            <a:pPr algn="l" eaLnBrk="1" hangingPunct="1"/>
            <a:r>
              <a:rPr lang="en-US" sz="2000" dirty="0" err="1">
                <a:solidFill>
                  <a:srgbClr val="000000"/>
                </a:solidFill>
                <a:latin typeface="Times New Roman" charset="0"/>
              </a:rPr>
              <a:t>Usager</a:t>
            </a:r>
            <a:endParaRPr lang="en-US" sz="2000" dirty="0">
              <a:solidFill>
                <a:srgbClr val="000000"/>
              </a:solidFill>
              <a:latin typeface="Times New Roman" charset="0"/>
            </a:endParaRPr>
          </a:p>
          <a:p>
            <a:pPr algn="l" eaLnBrk="1" hangingPunct="1"/>
            <a:r>
              <a:rPr lang="en-US" sz="2000" dirty="0" err="1">
                <a:solidFill>
                  <a:srgbClr val="000000"/>
                </a:solidFill>
                <a:latin typeface="Times New Roman" charset="0"/>
              </a:rPr>
              <a:t>satisfait</a:t>
            </a:r>
            <a:endParaRPr lang="en-US" sz="2000" dirty="0">
              <a:solidFill>
                <a:srgbClr val="000000"/>
              </a:solidFill>
              <a:latin typeface="Times New Roman" charset="0"/>
            </a:endParaRPr>
          </a:p>
        </p:txBody>
      </p:sp>
      <p:sp>
        <p:nvSpPr>
          <p:cNvPr id="33" name="Rectangle 18"/>
          <p:cNvSpPr>
            <a:spLocks noChangeArrowheads="1"/>
          </p:cNvSpPr>
          <p:nvPr/>
        </p:nvSpPr>
        <p:spPr bwMode="auto">
          <a:xfrm>
            <a:off x="6527463" y="3057758"/>
            <a:ext cx="928687" cy="422275"/>
          </a:xfrm>
          <a:prstGeom prst="rect">
            <a:avLst/>
          </a:prstGeom>
          <a:solidFill>
            <a:srgbClr val="EAEAEA"/>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90488" tIns="44450" rIns="90488" bIns="44450">
            <a:spAutoFit/>
            <a:flatTx/>
          </a:bodyPr>
          <a:lstStyle/>
          <a:p>
            <a:pPr eaLnBrk="1" hangingPunct="1"/>
            <a:r>
              <a:rPr lang="en-US" sz="2000">
                <a:solidFill>
                  <a:srgbClr val="000000"/>
                </a:solidFill>
                <a:latin typeface="Times New Roman" charset="0"/>
              </a:rPr>
              <a:t>Arrête</a:t>
            </a:r>
          </a:p>
        </p:txBody>
      </p:sp>
      <p:sp>
        <p:nvSpPr>
          <p:cNvPr id="34" name="Line 19"/>
          <p:cNvSpPr>
            <a:spLocks noChangeShapeType="1"/>
          </p:cNvSpPr>
          <p:nvPr/>
        </p:nvSpPr>
        <p:spPr bwMode="auto">
          <a:xfrm>
            <a:off x="3709650" y="5724758"/>
            <a:ext cx="533400" cy="152400"/>
          </a:xfrm>
          <a:prstGeom prst="line">
            <a:avLst/>
          </a:prstGeom>
          <a:noFill/>
          <a:ln w="76200">
            <a:solidFill>
              <a:srgbClr val="000066"/>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0" name="Rectangle 4"/>
          <p:cNvSpPr>
            <a:spLocks noChangeArrowheads="1"/>
          </p:cNvSpPr>
          <p:nvPr/>
        </p:nvSpPr>
        <p:spPr bwMode="auto">
          <a:xfrm>
            <a:off x="165100" y="6510338"/>
            <a:ext cx="61071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2075" tIns="44450" rIns="92075" bIns="44450">
            <a:spAutoFit/>
          </a:bodyPr>
          <a:lstStyle/>
          <a:p>
            <a:pPr marL="719138" indent="-719138" defTabSz="903288">
              <a:defRPr/>
            </a:pPr>
            <a:r>
              <a:rPr lang="en-US" sz="1400" b="1" dirty="0">
                <a:solidFill>
                  <a:schemeClr val="bg1"/>
                </a:solidFill>
                <a:latin typeface="+mn-lt"/>
              </a:rPr>
              <a:t>Source:</a:t>
            </a:r>
            <a:r>
              <a:rPr lang="en-US" sz="1400" dirty="0">
                <a:solidFill>
                  <a:schemeClr val="bg1"/>
                </a:solidFill>
                <a:latin typeface="+mn-lt"/>
              </a:rPr>
              <a:t>	</a:t>
            </a:r>
            <a:r>
              <a:rPr lang="en-US" sz="1400" dirty="0" err="1">
                <a:solidFill>
                  <a:schemeClr val="bg1"/>
                </a:solidFill>
                <a:latin typeface="+mn-lt"/>
              </a:rPr>
              <a:t>Prochaska</a:t>
            </a:r>
            <a:r>
              <a:rPr lang="en-US" sz="1400" dirty="0">
                <a:solidFill>
                  <a:schemeClr val="bg1"/>
                </a:solidFill>
                <a:latin typeface="+mn-lt"/>
              </a:rPr>
              <a:t> and Di Clemente, Am Psychologist 1999,47:1102</a:t>
            </a:r>
          </a:p>
        </p:txBody>
      </p:sp>
    </p:spTree>
    <p:extLst>
      <p:ext uri="{BB962C8B-B14F-4D97-AF65-F5344CB8AC3E}">
        <p14:creationId xmlns:p14="http://schemas.microsoft.com/office/powerpoint/2010/main" val="1585510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Dangerosité des substances</a:t>
            </a:r>
          </a:p>
        </p:txBody>
      </p:sp>
      <p:sp>
        <p:nvSpPr>
          <p:cNvPr id="3" name="Subtitle 2"/>
          <p:cNvSpPr>
            <a:spLocks noGrp="1"/>
          </p:cNvSpPr>
          <p:nvPr>
            <p:ph type="subTitle" idx="1"/>
          </p:nvPr>
        </p:nvSpPr>
        <p:spPr>
          <a:xfrm>
            <a:off x="1188000" y="558815"/>
            <a:ext cx="7223799" cy="359137"/>
          </a:xfrm>
        </p:spPr>
        <p:txBody>
          <a:bodyPr/>
          <a:lstStyle/>
          <a:p>
            <a:r>
              <a:rPr lang="fr-FR" dirty="0"/>
              <a:t>La classification Roques</a:t>
            </a:r>
            <a:endParaRPr lang="fr-FR" sz="2000" dirty="0"/>
          </a:p>
        </p:txBody>
      </p:sp>
      <p:sp>
        <p:nvSpPr>
          <p:cNvPr id="4" name="TextBox 3"/>
          <p:cNvSpPr txBox="1"/>
          <p:nvPr/>
        </p:nvSpPr>
        <p:spPr>
          <a:xfrm>
            <a:off x="-568126" y="2606736"/>
            <a:ext cx="184666" cy="369332"/>
          </a:xfrm>
          <a:prstGeom prst="rect">
            <a:avLst/>
          </a:prstGeom>
          <a:noFill/>
        </p:spPr>
        <p:txBody>
          <a:bodyPr wrap="none" rtlCol="0">
            <a:spAutoFit/>
          </a:bodyPr>
          <a:lstStyle/>
          <a:p>
            <a:endParaRPr lang="en-US" dirty="0">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11148502"/>
              </p:ext>
            </p:extLst>
          </p:nvPr>
        </p:nvGraphicFramePr>
        <p:xfrm>
          <a:off x="303213" y="1455738"/>
          <a:ext cx="9361487" cy="4652962"/>
        </p:xfrm>
        <a:graphic>
          <a:graphicData uri="http://schemas.openxmlformats.org/presentationml/2006/ole">
            <mc:AlternateContent xmlns:mc="http://schemas.openxmlformats.org/markup-compatibility/2006">
              <mc:Choice xmlns:v="urn:schemas-microsoft-com:vml" Requires="v">
                <p:oleObj spid="_x0000_s1026" name="Worksheet" r:id="rId4" imgW="8978900" imgH="4470400" progId="Excel.Sheet.8">
                  <p:embed/>
                </p:oleObj>
              </mc:Choice>
              <mc:Fallback>
                <p:oleObj name="Worksheet" r:id="rId4" imgW="8978900" imgH="4470400" progId="Excel.Sheet.8">
                  <p:embed/>
                  <p:pic>
                    <p:nvPicPr>
                      <p:cNvPr id="6" name="Object 5"/>
                      <p:cNvPicPr>
                        <a:picLocks noChangeAspect="1" noChangeArrowheads="1"/>
                      </p:cNvPicPr>
                      <p:nvPr/>
                    </p:nvPicPr>
                    <p:blipFill>
                      <a:blip r:embed="rId5"/>
                      <a:srcRect/>
                      <a:stretch>
                        <a:fillRect/>
                      </a:stretch>
                    </p:blipFill>
                    <p:spPr bwMode="auto">
                      <a:xfrm>
                        <a:off x="303213" y="1455738"/>
                        <a:ext cx="9361487" cy="46529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75373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Dangerosité des substances</a:t>
            </a:r>
          </a:p>
        </p:txBody>
      </p:sp>
      <p:sp>
        <p:nvSpPr>
          <p:cNvPr id="3" name="Subtitle 2"/>
          <p:cNvSpPr>
            <a:spLocks noGrp="1"/>
          </p:cNvSpPr>
          <p:nvPr>
            <p:ph type="subTitle" idx="1"/>
          </p:nvPr>
        </p:nvSpPr>
        <p:spPr>
          <a:xfrm>
            <a:off x="1188000" y="558815"/>
            <a:ext cx="7223799" cy="359137"/>
          </a:xfrm>
        </p:spPr>
        <p:txBody>
          <a:bodyPr/>
          <a:lstStyle/>
          <a:p>
            <a:r>
              <a:rPr lang="fr-FR" dirty="0"/>
              <a:t>Médicaments classés selon leur score global de nocivité</a:t>
            </a:r>
            <a:endParaRPr lang="fr-FR" sz="2000" dirty="0"/>
          </a:p>
        </p:txBody>
      </p:sp>
      <p:sp>
        <p:nvSpPr>
          <p:cNvPr id="4" name="TextBox 3"/>
          <p:cNvSpPr txBox="1"/>
          <p:nvPr/>
        </p:nvSpPr>
        <p:spPr>
          <a:xfrm>
            <a:off x="-568126" y="2606736"/>
            <a:ext cx="184666"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42147" y="6513626"/>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a:t>
            </a:r>
            <a:r>
              <a:rPr lang="fr-FR" sz="1200" dirty="0" err="1">
                <a:solidFill>
                  <a:schemeClr val="bg1"/>
                </a:solidFill>
                <a:cs typeface="Arial" charset="0"/>
              </a:rPr>
              <a:t>Nutt</a:t>
            </a:r>
            <a:r>
              <a:rPr lang="fr-FR" sz="1200" dirty="0">
                <a:solidFill>
                  <a:schemeClr val="bg1"/>
                </a:solidFill>
                <a:cs typeface="Arial" charset="0"/>
              </a:rPr>
              <a:t>, D. J., King, L. A., &amp; Phillips, L. D. (2010). Drug </a:t>
            </a:r>
            <a:r>
              <a:rPr lang="fr-FR" sz="1200" dirty="0" err="1">
                <a:solidFill>
                  <a:schemeClr val="bg1"/>
                </a:solidFill>
                <a:cs typeface="Arial" charset="0"/>
              </a:rPr>
              <a:t>harms</a:t>
            </a:r>
            <a:r>
              <a:rPr lang="fr-FR" sz="1200" dirty="0">
                <a:solidFill>
                  <a:schemeClr val="bg1"/>
                </a:solidFill>
                <a:cs typeface="Arial" charset="0"/>
              </a:rPr>
              <a:t> in the UK: a </a:t>
            </a:r>
            <a:r>
              <a:rPr lang="fr-FR" sz="1200" dirty="0" err="1">
                <a:solidFill>
                  <a:schemeClr val="bg1"/>
                </a:solidFill>
                <a:cs typeface="Arial" charset="0"/>
              </a:rPr>
              <a:t>multicriteria</a:t>
            </a:r>
            <a:r>
              <a:rPr lang="fr-FR" sz="1200" dirty="0">
                <a:solidFill>
                  <a:schemeClr val="bg1"/>
                </a:solidFill>
                <a:cs typeface="Arial" charset="0"/>
              </a:rPr>
              <a:t> </a:t>
            </a:r>
            <a:r>
              <a:rPr lang="fr-FR" sz="1200" dirty="0" err="1">
                <a:solidFill>
                  <a:schemeClr val="bg1"/>
                </a:solidFill>
                <a:cs typeface="Arial" charset="0"/>
              </a:rPr>
              <a:t>decision</a:t>
            </a:r>
            <a:r>
              <a:rPr lang="fr-FR" sz="1200" dirty="0">
                <a:solidFill>
                  <a:schemeClr val="bg1"/>
                </a:solidFill>
                <a:cs typeface="Arial" charset="0"/>
              </a:rPr>
              <a:t> </a:t>
            </a:r>
            <a:r>
              <a:rPr lang="fr-FR" sz="1200" dirty="0" err="1">
                <a:solidFill>
                  <a:schemeClr val="bg1"/>
                </a:solidFill>
                <a:cs typeface="Arial" charset="0"/>
              </a:rPr>
              <a:t>analysis</a:t>
            </a:r>
            <a:r>
              <a:rPr lang="fr-FR" sz="1200" dirty="0">
                <a:solidFill>
                  <a:schemeClr val="bg1"/>
                </a:solidFill>
                <a:cs typeface="Arial" charset="0"/>
              </a:rPr>
              <a:t>. The Lancet, 376(9752), 1558-1565</a:t>
            </a:r>
            <a:r>
              <a:rPr lang="fr-FR" sz="1200" i="1" dirty="0">
                <a:solidFill>
                  <a:schemeClr val="bg1"/>
                </a:solidFill>
                <a:cs typeface="Arial" charset="0"/>
              </a:rPr>
              <a:t>. </a:t>
            </a:r>
          </a:p>
        </p:txBody>
      </p:sp>
      <p:pic>
        <p:nvPicPr>
          <p:cNvPr id="5" name="Picture 4" descr="Pages from Nutt.2010.Drug.haqrms.in.he.U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12" y="1188005"/>
            <a:ext cx="9050511" cy="5317696"/>
          </a:xfrm>
          <a:prstGeom prst="rect">
            <a:avLst/>
          </a:prstGeom>
        </p:spPr>
      </p:pic>
    </p:spTree>
    <p:extLst>
      <p:ext uri="{BB962C8B-B14F-4D97-AF65-F5344CB8AC3E}">
        <p14:creationId xmlns:p14="http://schemas.microsoft.com/office/powerpoint/2010/main" val="2827165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produits</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Sédatifs – Stimulants – Hallucinogènes</a:t>
            </a:r>
            <a:endParaRPr lang="en-GB" dirty="0"/>
          </a:p>
        </p:txBody>
      </p:sp>
      <p:sp>
        <p:nvSpPr>
          <p:cNvPr id="4" name="Content Placeholder 3"/>
          <p:cNvSpPr>
            <a:spLocks noGrp="1"/>
          </p:cNvSpPr>
          <p:nvPr>
            <p:ph idx="13"/>
          </p:nvPr>
        </p:nvSpPr>
        <p:spPr>
          <a:xfrm>
            <a:off x="1079999" y="1329907"/>
            <a:ext cx="5102548" cy="5040000"/>
          </a:xfrm>
        </p:spPr>
        <p:txBody>
          <a:bodyPr/>
          <a:lstStyle/>
          <a:p>
            <a:r>
              <a:rPr lang="fr-FR" sz="3600" dirty="0"/>
              <a:t>Les sédatifs ou «</a:t>
            </a:r>
            <a:r>
              <a:rPr lang="fr-FR" sz="2000" dirty="0"/>
              <a:t> </a:t>
            </a:r>
            <a:r>
              <a:rPr lang="fr-FR" sz="3600" b="1" dirty="0" err="1"/>
              <a:t>psychocataleptiques</a:t>
            </a:r>
            <a:r>
              <a:rPr lang="fr-FR" sz="2000" dirty="0"/>
              <a:t> </a:t>
            </a:r>
            <a:r>
              <a:rPr lang="fr-FR" sz="3600" dirty="0"/>
              <a:t>»</a:t>
            </a:r>
          </a:p>
          <a:p>
            <a:r>
              <a:rPr lang="fr-FR" sz="3600" dirty="0"/>
              <a:t>Les stimulants ou «</a:t>
            </a:r>
            <a:r>
              <a:rPr lang="fr-FR" sz="2000" dirty="0"/>
              <a:t> </a:t>
            </a:r>
            <a:r>
              <a:rPr lang="fr-FR" sz="3600" b="1" dirty="0"/>
              <a:t>psychoanaleptiques</a:t>
            </a:r>
            <a:r>
              <a:rPr lang="fr-FR" sz="2000" dirty="0"/>
              <a:t> </a:t>
            </a:r>
            <a:r>
              <a:rPr lang="fr-FR" sz="3600" dirty="0"/>
              <a:t>»</a:t>
            </a:r>
          </a:p>
          <a:p>
            <a:r>
              <a:rPr lang="fr-FR" sz="3600" dirty="0"/>
              <a:t>Les hallucinogènes ou «</a:t>
            </a:r>
            <a:r>
              <a:rPr lang="fr-FR" sz="2000" dirty="0"/>
              <a:t> </a:t>
            </a:r>
            <a:r>
              <a:rPr lang="fr-FR" sz="3600" b="1" dirty="0"/>
              <a:t>psychodysleptiques</a:t>
            </a:r>
            <a:r>
              <a:rPr lang="fr-FR" sz="2000" dirty="0"/>
              <a:t> </a:t>
            </a:r>
            <a:r>
              <a:rPr lang="fr-FR" sz="3600" dirty="0"/>
              <a:t>»</a:t>
            </a:r>
            <a:endParaRPr lang="fr-FR" sz="2800" dirty="0">
              <a:latin typeface="+mn-lt"/>
            </a:endParaRPr>
          </a:p>
          <a:p>
            <a:pPr lvl="1"/>
            <a:endParaRPr lang="fr-FR" sz="4000" dirty="0">
              <a:latin typeface="+mn-lt"/>
            </a:endParaRPr>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4858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produits</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Les sédatifs ou « psycho(cata)leptiques »</a:t>
            </a:r>
            <a:endParaRPr lang="en-GB" dirty="0"/>
          </a:p>
        </p:txBody>
      </p:sp>
      <p:sp>
        <p:nvSpPr>
          <p:cNvPr id="4" name="Content Placeholder 3"/>
          <p:cNvSpPr>
            <a:spLocks noGrp="1"/>
          </p:cNvSpPr>
          <p:nvPr>
            <p:ph idx="13"/>
          </p:nvPr>
        </p:nvSpPr>
        <p:spPr>
          <a:xfrm>
            <a:off x="1079999" y="1329907"/>
            <a:ext cx="8567002" cy="5040000"/>
          </a:xfrm>
        </p:spPr>
        <p:txBody>
          <a:bodyPr/>
          <a:lstStyle/>
          <a:p>
            <a:r>
              <a:rPr lang="fr-FR" sz="3200" dirty="0"/>
              <a:t>Substances qui </a:t>
            </a:r>
            <a:r>
              <a:rPr lang="fr-FR" sz="3200" b="1" dirty="0"/>
              <a:t>modèrent</a:t>
            </a:r>
            <a:r>
              <a:rPr lang="fr-FR" sz="3200" dirty="0"/>
              <a:t> l'activité cérébrale :</a:t>
            </a:r>
          </a:p>
          <a:p>
            <a:pPr marL="266700" indent="0">
              <a:buNone/>
            </a:pPr>
            <a:r>
              <a:rPr lang="fr-FR" sz="2800" dirty="0"/>
              <a:t>Elles calment la douleur, l'anxiété et l'insomnie.</a:t>
            </a:r>
          </a:p>
          <a:p>
            <a:pPr marL="742950" lvl="1" indent="-342900">
              <a:spcBef>
                <a:spcPts val="1700"/>
              </a:spcBef>
              <a:buFont typeface="+mj-lt"/>
              <a:buAutoNum type="arabicPeriod"/>
            </a:pPr>
            <a:r>
              <a:rPr lang="fr-FR" sz="2200" dirty="0">
                <a:solidFill>
                  <a:srgbClr val="000090"/>
                </a:solidFill>
              </a:rPr>
              <a:t>Les </a:t>
            </a:r>
            <a:r>
              <a:rPr lang="fr-FR" sz="2200" b="1" dirty="0">
                <a:solidFill>
                  <a:srgbClr val="000090"/>
                </a:solidFill>
              </a:rPr>
              <a:t>opiacés</a:t>
            </a:r>
            <a:r>
              <a:rPr lang="fr-FR" sz="2200" dirty="0">
                <a:solidFill>
                  <a:srgbClr val="000090"/>
                </a:solidFill>
              </a:rPr>
              <a:t> diminuent la douleur</a:t>
            </a:r>
          </a:p>
          <a:p>
            <a:pPr lvl="2"/>
            <a:r>
              <a:rPr lang="fr-FR" sz="1600" b="1" dirty="0">
                <a:solidFill>
                  <a:srgbClr val="000090"/>
                </a:solidFill>
              </a:rPr>
              <a:t>naturels :</a:t>
            </a:r>
            <a:r>
              <a:rPr lang="fr-FR" sz="1600" dirty="0">
                <a:solidFill>
                  <a:srgbClr val="000090"/>
                </a:solidFill>
              </a:rPr>
              <a:t> opium, codéine, morphine, héroïne.</a:t>
            </a:r>
          </a:p>
          <a:p>
            <a:pPr lvl="2"/>
            <a:r>
              <a:rPr lang="fr-FR" sz="1600" b="1" dirty="0">
                <a:solidFill>
                  <a:srgbClr val="000090"/>
                </a:solidFill>
              </a:rPr>
              <a:t>de synthèse : </a:t>
            </a:r>
            <a:r>
              <a:rPr lang="fr-FR" sz="1600" dirty="0">
                <a:solidFill>
                  <a:srgbClr val="000090"/>
                </a:solidFill>
              </a:rPr>
              <a:t>Fentanyl®, </a:t>
            </a:r>
            <a:r>
              <a:rPr lang="fr-FR" sz="1600" dirty="0" err="1">
                <a:solidFill>
                  <a:srgbClr val="000090"/>
                </a:solidFill>
              </a:rPr>
              <a:t>Subutex</a:t>
            </a:r>
            <a:r>
              <a:rPr lang="fr-FR" sz="1600" dirty="0">
                <a:solidFill>
                  <a:srgbClr val="000090"/>
                </a:solidFill>
              </a:rPr>
              <a:t>®, méthadone, etc.</a:t>
            </a:r>
          </a:p>
          <a:p>
            <a:pPr marL="742950" lvl="1" indent="-342900">
              <a:spcBef>
                <a:spcPts val="1100"/>
              </a:spcBef>
              <a:buFont typeface="+mj-lt"/>
              <a:buAutoNum type="arabicPeriod"/>
            </a:pPr>
            <a:r>
              <a:rPr lang="fr-FR" sz="2200" dirty="0">
                <a:solidFill>
                  <a:srgbClr val="000090"/>
                </a:solidFill>
              </a:rPr>
              <a:t>Les </a:t>
            </a:r>
            <a:r>
              <a:rPr lang="fr-FR" sz="2200" b="1" dirty="0">
                <a:solidFill>
                  <a:srgbClr val="000090"/>
                </a:solidFill>
              </a:rPr>
              <a:t>barbituriques</a:t>
            </a:r>
            <a:r>
              <a:rPr lang="fr-FR" sz="2200" dirty="0">
                <a:solidFill>
                  <a:srgbClr val="000090"/>
                </a:solidFill>
              </a:rPr>
              <a:t> ont une action somnifère et </a:t>
            </a:r>
            <a:r>
              <a:rPr lang="fr-FR" sz="2200" dirty="0" err="1">
                <a:solidFill>
                  <a:srgbClr val="000090"/>
                </a:solidFill>
              </a:rPr>
              <a:t>anticonvulsivante</a:t>
            </a:r>
            <a:endParaRPr lang="fr-FR" sz="2200" dirty="0">
              <a:solidFill>
                <a:srgbClr val="000090"/>
              </a:solidFill>
            </a:endParaRPr>
          </a:p>
          <a:p>
            <a:pPr marL="742950" lvl="1" indent="-342900">
              <a:spcBef>
                <a:spcPts val="1100"/>
              </a:spcBef>
              <a:buFont typeface="+mj-lt"/>
              <a:buAutoNum type="arabicPeriod"/>
            </a:pPr>
            <a:r>
              <a:rPr lang="fr-FR" sz="2200" dirty="0">
                <a:solidFill>
                  <a:srgbClr val="000090"/>
                </a:solidFill>
              </a:rPr>
              <a:t>Les anxiolytiques ou </a:t>
            </a:r>
            <a:r>
              <a:rPr lang="fr-FR" sz="2200" b="1" dirty="0">
                <a:solidFill>
                  <a:srgbClr val="000090"/>
                </a:solidFill>
              </a:rPr>
              <a:t>benzodiazépine</a:t>
            </a:r>
            <a:r>
              <a:rPr lang="fr-FR" sz="2200" dirty="0">
                <a:solidFill>
                  <a:srgbClr val="000090"/>
                </a:solidFill>
              </a:rPr>
              <a:t> (BZD)</a:t>
            </a:r>
          </a:p>
          <a:p>
            <a:pPr marL="857250" lvl="2" indent="0">
              <a:buNone/>
            </a:pPr>
            <a:r>
              <a:rPr lang="fr-FR" sz="1800" dirty="0">
                <a:solidFill>
                  <a:srgbClr val="000090"/>
                </a:solidFill>
              </a:rPr>
              <a:t>4 actions : tranquillisante, mais aussi myorelaxante, somnifère et </a:t>
            </a:r>
            <a:r>
              <a:rPr lang="fr-FR" sz="1800" dirty="0" err="1">
                <a:solidFill>
                  <a:srgbClr val="000090"/>
                </a:solidFill>
              </a:rPr>
              <a:t>anti-épileptique</a:t>
            </a:r>
            <a:r>
              <a:rPr lang="fr-FR" sz="1800" dirty="0">
                <a:solidFill>
                  <a:srgbClr val="000090"/>
                </a:solidFill>
              </a:rPr>
              <a:t> (p.ex. diazépam, </a:t>
            </a:r>
            <a:r>
              <a:rPr lang="fr-FR" sz="1800" dirty="0" err="1">
                <a:solidFill>
                  <a:srgbClr val="000090"/>
                </a:solidFill>
              </a:rPr>
              <a:t>lorazépam</a:t>
            </a:r>
            <a:r>
              <a:rPr lang="fr-FR" sz="1800" dirty="0">
                <a:solidFill>
                  <a:srgbClr val="000090"/>
                </a:solidFill>
              </a:rPr>
              <a:t>, etc.)</a:t>
            </a:r>
          </a:p>
          <a:p>
            <a:pPr marL="712788" lvl="1" indent="-312738">
              <a:spcBef>
                <a:spcPts val="1100"/>
              </a:spcBef>
              <a:buFont typeface="+mj-lt"/>
              <a:buAutoNum type="arabicPeriod"/>
            </a:pPr>
            <a:r>
              <a:rPr lang="fr-FR" sz="2200" dirty="0">
                <a:solidFill>
                  <a:srgbClr val="000090"/>
                </a:solidFill>
              </a:rPr>
              <a:t>Les </a:t>
            </a:r>
            <a:r>
              <a:rPr lang="fr-FR" sz="2200" b="1" dirty="0">
                <a:solidFill>
                  <a:srgbClr val="000090"/>
                </a:solidFill>
              </a:rPr>
              <a:t>neuroleptiques</a:t>
            </a:r>
            <a:r>
              <a:rPr lang="fr-FR" sz="2200" dirty="0">
                <a:solidFill>
                  <a:srgbClr val="000090"/>
                </a:solidFill>
              </a:rPr>
              <a:t> ont une action somnifère et anti-délirante. Ils ne provoquent </a:t>
            </a:r>
            <a:r>
              <a:rPr lang="fr-FR" sz="2200" u="sng" dirty="0">
                <a:solidFill>
                  <a:srgbClr val="000090"/>
                </a:solidFill>
              </a:rPr>
              <a:t>pas de dépendance</a:t>
            </a:r>
            <a:r>
              <a:rPr lang="fr-FR" sz="2200" dirty="0">
                <a:solidFill>
                  <a:srgbClr val="000090"/>
                </a:solidFill>
              </a:rPr>
              <a:t>.</a:t>
            </a:r>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8810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produits</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Les stimulants ou « psychoanaleptiques »</a:t>
            </a:r>
            <a:endParaRPr lang="en-GB" dirty="0"/>
          </a:p>
        </p:txBody>
      </p:sp>
      <p:sp>
        <p:nvSpPr>
          <p:cNvPr id="4" name="Content Placeholder 3"/>
          <p:cNvSpPr>
            <a:spLocks noGrp="1"/>
          </p:cNvSpPr>
          <p:nvPr>
            <p:ph idx="13"/>
          </p:nvPr>
        </p:nvSpPr>
        <p:spPr>
          <a:xfrm>
            <a:off x="1079999" y="1329907"/>
            <a:ext cx="8567002" cy="5040000"/>
          </a:xfrm>
        </p:spPr>
        <p:txBody>
          <a:bodyPr/>
          <a:lstStyle/>
          <a:p>
            <a:r>
              <a:rPr lang="fr-FR" sz="3200" dirty="0"/>
              <a:t>Substances qui </a:t>
            </a:r>
            <a:r>
              <a:rPr lang="fr-FR" sz="3200" b="1" dirty="0"/>
              <a:t>excitent le système nerveux</a:t>
            </a:r>
            <a:r>
              <a:rPr lang="fr-FR" sz="3200" dirty="0"/>
              <a:t>, stimulent la vigilance, l'attention :</a:t>
            </a:r>
          </a:p>
          <a:p>
            <a:pPr marL="742950" lvl="1" indent="-342900">
              <a:spcBef>
                <a:spcPts val="1700"/>
              </a:spcBef>
              <a:buFont typeface="+mj-lt"/>
              <a:buAutoNum type="arabicPeriod"/>
            </a:pPr>
            <a:r>
              <a:rPr lang="fr-FR" sz="2200" dirty="0">
                <a:solidFill>
                  <a:srgbClr val="000090"/>
                </a:solidFill>
              </a:rPr>
              <a:t>Les </a:t>
            </a:r>
            <a:r>
              <a:rPr lang="fr-FR" sz="2200" b="1" dirty="0">
                <a:solidFill>
                  <a:srgbClr val="000090"/>
                </a:solidFill>
              </a:rPr>
              <a:t>mineurs </a:t>
            </a:r>
            <a:r>
              <a:rPr lang="fr-FR" sz="2200" dirty="0">
                <a:solidFill>
                  <a:srgbClr val="000090"/>
                </a:solidFill>
              </a:rPr>
              <a:t>:</a:t>
            </a:r>
          </a:p>
          <a:p>
            <a:pPr lvl="2">
              <a:spcBef>
                <a:spcPts val="1100"/>
              </a:spcBef>
            </a:pPr>
            <a:r>
              <a:rPr lang="fr-FR" sz="1800" dirty="0">
                <a:solidFill>
                  <a:srgbClr val="000090"/>
                </a:solidFill>
              </a:rPr>
              <a:t>le </a:t>
            </a:r>
            <a:r>
              <a:rPr lang="fr-FR" sz="1800" b="1" dirty="0">
                <a:solidFill>
                  <a:srgbClr val="000090"/>
                </a:solidFill>
              </a:rPr>
              <a:t>café</a:t>
            </a:r>
            <a:endParaRPr lang="fr-FR" sz="1800" dirty="0">
              <a:solidFill>
                <a:srgbClr val="000090"/>
              </a:solidFill>
            </a:endParaRPr>
          </a:p>
          <a:p>
            <a:pPr lvl="2"/>
            <a:r>
              <a:rPr lang="fr-FR" sz="1800" dirty="0">
                <a:solidFill>
                  <a:srgbClr val="000090"/>
                </a:solidFill>
              </a:rPr>
              <a:t>le </a:t>
            </a:r>
            <a:r>
              <a:rPr lang="fr-FR" sz="1800" b="1" dirty="0">
                <a:solidFill>
                  <a:srgbClr val="000090"/>
                </a:solidFill>
              </a:rPr>
              <a:t>tabac</a:t>
            </a:r>
            <a:endParaRPr lang="fr-FR" sz="1800" dirty="0">
              <a:solidFill>
                <a:srgbClr val="000090"/>
              </a:solidFill>
            </a:endParaRPr>
          </a:p>
          <a:p>
            <a:pPr marL="742950" lvl="1" indent="-342900">
              <a:spcBef>
                <a:spcPts val="1100"/>
              </a:spcBef>
              <a:buFont typeface="+mj-lt"/>
              <a:buAutoNum type="arabicPeriod"/>
            </a:pPr>
            <a:r>
              <a:rPr lang="fr-FR" sz="2200" dirty="0">
                <a:solidFill>
                  <a:srgbClr val="000090"/>
                </a:solidFill>
              </a:rPr>
              <a:t>Les </a:t>
            </a:r>
            <a:r>
              <a:rPr lang="fr-FR" sz="2200" b="1" dirty="0">
                <a:solidFill>
                  <a:srgbClr val="000090"/>
                </a:solidFill>
              </a:rPr>
              <a:t>majeurs</a:t>
            </a:r>
            <a:r>
              <a:rPr lang="fr-FR" sz="2200" dirty="0">
                <a:solidFill>
                  <a:srgbClr val="000090"/>
                </a:solidFill>
              </a:rPr>
              <a:t> :</a:t>
            </a:r>
          </a:p>
          <a:p>
            <a:pPr lvl="2">
              <a:spcBef>
                <a:spcPts val="1100"/>
              </a:spcBef>
            </a:pPr>
            <a:r>
              <a:rPr lang="fr-FR" sz="1600" b="1" dirty="0">
                <a:solidFill>
                  <a:srgbClr val="000090"/>
                </a:solidFill>
              </a:rPr>
              <a:t>Cocaïne</a:t>
            </a:r>
            <a:r>
              <a:rPr lang="fr-FR" sz="1600" dirty="0">
                <a:solidFill>
                  <a:srgbClr val="000090"/>
                </a:solidFill>
              </a:rPr>
              <a:t>, crack</a:t>
            </a:r>
          </a:p>
          <a:p>
            <a:pPr lvl="2">
              <a:spcBef>
                <a:spcPts val="1100"/>
              </a:spcBef>
            </a:pPr>
            <a:r>
              <a:rPr lang="fr-FR" sz="1600" b="1" dirty="0">
                <a:solidFill>
                  <a:srgbClr val="000090"/>
                </a:solidFill>
              </a:rPr>
              <a:t>Amphétamines</a:t>
            </a:r>
            <a:r>
              <a:rPr lang="fr-FR" sz="1600" dirty="0">
                <a:solidFill>
                  <a:srgbClr val="000090"/>
                </a:solidFill>
              </a:rPr>
              <a:t> et dérivés</a:t>
            </a:r>
          </a:p>
          <a:p>
            <a:pPr lvl="3"/>
            <a:r>
              <a:rPr lang="fr-FR" sz="1600" dirty="0">
                <a:solidFill>
                  <a:srgbClr val="000090"/>
                </a:solidFill>
              </a:rPr>
              <a:t>Ecstasy, Glace (</a:t>
            </a:r>
            <a:r>
              <a:rPr lang="en-GB" sz="1600" dirty="0">
                <a:solidFill>
                  <a:srgbClr val="000090"/>
                </a:solidFill>
              </a:rPr>
              <a:t>“Ice”</a:t>
            </a:r>
            <a:r>
              <a:rPr lang="fr-FR" sz="1600" dirty="0">
                <a:solidFill>
                  <a:srgbClr val="000090"/>
                </a:solidFill>
              </a:rPr>
              <a:t>)</a:t>
            </a:r>
          </a:p>
          <a:p>
            <a:pPr lvl="3"/>
            <a:r>
              <a:rPr lang="fr-FR" sz="1600" dirty="0">
                <a:solidFill>
                  <a:srgbClr val="000090"/>
                </a:solidFill>
              </a:rPr>
              <a:t>MDMA, Kétamine</a:t>
            </a:r>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pic>
        <p:nvPicPr>
          <p:cNvPr id="6" name="Picture 5" descr="Chocol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657" y="2473057"/>
            <a:ext cx="3378582" cy="3843265"/>
          </a:xfrm>
          <a:prstGeom prst="rect">
            <a:avLst/>
          </a:prstGeom>
          <a:ln>
            <a:solidFill>
              <a:schemeClr val="tx1"/>
            </a:solidFill>
          </a:ln>
        </p:spPr>
      </p:pic>
    </p:spTree>
    <p:extLst>
      <p:ext uri="{BB962C8B-B14F-4D97-AF65-F5344CB8AC3E}">
        <p14:creationId xmlns:p14="http://schemas.microsoft.com/office/powerpoint/2010/main" val="75667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produits</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Les hallucinogènes (perturbateurs) ou « psychodysleptiques »</a:t>
            </a:r>
            <a:endParaRPr lang="en-GB" dirty="0"/>
          </a:p>
        </p:txBody>
      </p:sp>
      <p:sp>
        <p:nvSpPr>
          <p:cNvPr id="4" name="Content Placeholder 3"/>
          <p:cNvSpPr>
            <a:spLocks noGrp="1"/>
          </p:cNvSpPr>
          <p:nvPr>
            <p:ph idx="13"/>
          </p:nvPr>
        </p:nvSpPr>
        <p:spPr>
          <a:xfrm>
            <a:off x="1079999" y="1329907"/>
            <a:ext cx="8611561" cy="1165430"/>
          </a:xfrm>
        </p:spPr>
        <p:txBody>
          <a:bodyPr/>
          <a:lstStyle/>
          <a:p>
            <a:r>
              <a:rPr lang="fr-FR" sz="3200" dirty="0"/>
              <a:t>Substances qui provoquent des </a:t>
            </a:r>
            <a:r>
              <a:rPr lang="fr-FR" sz="3200" b="1" dirty="0"/>
              <a:t>hallucinations et </a:t>
            </a:r>
            <a:r>
              <a:rPr lang="fr-FR" sz="3200" dirty="0"/>
              <a:t>des </a:t>
            </a:r>
            <a:r>
              <a:rPr lang="fr-FR" sz="3200" b="1" dirty="0"/>
              <a:t>délires </a:t>
            </a:r>
            <a:r>
              <a:rPr lang="fr-FR" sz="3200" dirty="0"/>
              <a:t>:</a:t>
            </a:r>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pic>
        <p:nvPicPr>
          <p:cNvPr id="6" name="Picture 5" descr="Rätsc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4458" y="1955424"/>
            <a:ext cx="3151051" cy="4294058"/>
          </a:xfrm>
          <a:prstGeom prst="rect">
            <a:avLst/>
          </a:prstGeom>
        </p:spPr>
      </p:pic>
      <p:sp>
        <p:nvSpPr>
          <p:cNvPr id="7" name="Rectangle 6"/>
          <p:cNvSpPr/>
          <p:nvPr/>
        </p:nvSpPr>
        <p:spPr>
          <a:xfrm>
            <a:off x="980297" y="2339379"/>
            <a:ext cx="5324787" cy="3631764"/>
          </a:xfrm>
          <a:prstGeom prst="rect">
            <a:avLst/>
          </a:prstGeom>
        </p:spPr>
        <p:txBody>
          <a:bodyPr wrap="square">
            <a:spAutoFit/>
          </a:bodyPr>
          <a:lstStyle/>
          <a:p>
            <a:pPr marL="712788" lvl="1" indent="-312738">
              <a:spcBef>
                <a:spcPts val="1700"/>
              </a:spcBef>
              <a:buFont typeface="+mj-lt"/>
              <a:buAutoNum type="arabicPeriod"/>
            </a:pPr>
            <a:r>
              <a:rPr lang="fr-FR" dirty="0">
                <a:solidFill>
                  <a:srgbClr val="000090"/>
                </a:solidFill>
              </a:rPr>
              <a:t>L'</a:t>
            </a:r>
            <a:r>
              <a:rPr lang="fr-FR" b="1" dirty="0">
                <a:solidFill>
                  <a:srgbClr val="000090"/>
                </a:solidFill>
              </a:rPr>
              <a:t>alcool</a:t>
            </a:r>
            <a:r>
              <a:rPr lang="fr-FR" dirty="0">
                <a:solidFill>
                  <a:srgbClr val="000090"/>
                </a:solidFill>
              </a:rPr>
              <a:t> provoque des perturbations du caractère, sensorielles dès les petites doses.</a:t>
            </a:r>
          </a:p>
          <a:p>
            <a:pPr marL="712788" lvl="1" indent="-312738">
              <a:spcBef>
                <a:spcPts val="600"/>
              </a:spcBef>
              <a:buFont typeface="+mj-lt"/>
              <a:buAutoNum type="arabicPeriod"/>
            </a:pPr>
            <a:r>
              <a:rPr lang="fr-FR" dirty="0">
                <a:solidFill>
                  <a:srgbClr val="000090"/>
                </a:solidFill>
              </a:rPr>
              <a:t>Le </a:t>
            </a:r>
            <a:r>
              <a:rPr lang="fr-FR" b="1" dirty="0">
                <a:solidFill>
                  <a:srgbClr val="000090"/>
                </a:solidFill>
              </a:rPr>
              <a:t>cannabis:</a:t>
            </a:r>
          </a:p>
          <a:p>
            <a:pPr marL="901700" lvl="2" indent="-190500">
              <a:spcBef>
                <a:spcPts val="600"/>
              </a:spcBef>
              <a:buFont typeface="Arial"/>
              <a:buChar char="•"/>
            </a:pPr>
            <a:r>
              <a:rPr lang="fr-FR" sz="1400" dirty="0">
                <a:solidFill>
                  <a:srgbClr val="000090"/>
                </a:solidFill>
              </a:rPr>
              <a:t>À petites doses, il a des effets sédatifs et euphorisants. </a:t>
            </a:r>
          </a:p>
          <a:p>
            <a:pPr marL="901700" lvl="2" indent="-190500">
              <a:spcBef>
                <a:spcPts val="300"/>
              </a:spcBef>
              <a:buFont typeface="Arial"/>
              <a:buChar char="•"/>
            </a:pPr>
            <a:r>
              <a:rPr lang="fr-FR" sz="1400" dirty="0">
                <a:solidFill>
                  <a:srgbClr val="000090"/>
                </a:solidFill>
              </a:rPr>
              <a:t>À hautes doses, il provoque dépersonnalisation et délire.</a:t>
            </a:r>
          </a:p>
          <a:p>
            <a:pPr marL="712788" lvl="1" indent="-312738">
              <a:spcBef>
                <a:spcPts val="600"/>
              </a:spcBef>
              <a:buFont typeface="+mj-lt"/>
              <a:buAutoNum type="arabicPeriod"/>
            </a:pPr>
            <a:r>
              <a:rPr lang="fr-FR" dirty="0">
                <a:solidFill>
                  <a:srgbClr val="000090"/>
                </a:solidFill>
              </a:rPr>
              <a:t>Les </a:t>
            </a:r>
            <a:r>
              <a:rPr lang="fr-FR" b="1" dirty="0">
                <a:solidFill>
                  <a:srgbClr val="000090"/>
                </a:solidFill>
              </a:rPr>
              <a:t>champignons, colles, hallucinogènes et autres</a:t>
            </a:r>
            <a:r>
              <a:rPr lang="fr-FR" dirty="0">
                <a:solidFill>
                  <a:srgbClr val="000090"/>
                </a:solidFill>
              </a:rPr>
              <a:t>: Psilocybe, Amanite tue-mouches, Peyotl, etc.</a:t>
            </a:r>
          </a:p>
          <a:p>
            <a:pPr marL="712788" lvl="1" indent="-312738">
              <a:spcBef>
                <a:spcPts val="600"/>
              </a:spcBef>
              <a:buFont typeface="+mj-lt"/>
              <a:buAutoNum type="arabicPeriod"/>
            </a:pPr>
            <a:r>
              <a:rPr lang="fr-FR" dirty="0">
                <a:solidFill>
                  <a:srgbClr val="000090"/>
                </a:solidFill>
              </a:rPr>
              <a:t>Le </a:t>
            </a:r>
            <a:r>
              <a:rPr lang="fr-FR" b="1" dirty="0">
                <a:solidFill>
                  <a:srgbClr val="000090"/>
                </a:solidFill>
              </a:rPr>
              <a:t>lysergamide ou LSD </a:t>
            </a:r>
            <a:r>
              <a:rPr lang="fr-FR" dirty="0">
                <a:solidFill>
                  <a:srgbClr val="000090"/>
                </a:solidFill>
              </a:rPr>
              <a:t>ou Acide (Hoffmann, 1838)</a:t>
            </a:r>
          </a:p>
          <a:p>
            <a:pPr marL="901700" lvl="2" indent="-188913">
              <a:spcBef>
                <a:spcPts val="600"/>
              </a:spcBef>
              <a:buFont typeface="Arial"/>
              <a:buChar char="•"/>
            </a:pPr>
            <a:r>
              <a:rPr lang="fr-FR" sz="1400" dirty="0">
                <a:solidFill>
                  <a:srgbClr val="000090"/>
                </a:solidFill>
              </a:rPr>
              <a:t>Perte totale de la réalité, hallucinations et délires. </a:t>
            </a:r>
          </a:p>
          <a:p>
            <a:pPr marL="901700" lvl="2" indent="-188913">
              <a:spcBef>
                <a:spcPts val="300"/>
              </a:spcBef>
              <a:buFont typeface="Arial"/>
              <a:buChar char="•"/>
            </a:pPr>
            <a:r>
              <a:rPr lang="fr-FR" sz="1400" dirty="0">
                <a:solidFill>
                  <a:srgbClr val="000090"/>
                </a:solidFill>
              </a:rPr>
              <a:t>Très fréquents "suicides" &lt; mauvais voyage ou "</a:t>
            </a:r>
            <a:r>
              <a:rPr lang="fr-FR" sz="1400" dirty="0" err="1">
                <a:solidFill>
                  <a:srgbClr val="000090"/>
                </a:solidFill>
              </a:rPr>
              <a:t>bad</a:t>
            </a:r>
            <a:r>
              <a:rPr lang="fr-FR" sz="1400" dirty="0">
                <a:solidFill>
                  <a:srgbClr val="000090"/>
                </a:solidFill>
              </a:rPr>
              <a:t> trip".</a:t>
            </a:r>
          </a:p>
        </p:txBody>
      </p:sp>
    </p:spTree>
    <p:extLst>
      <p:ext uri="{BB962C8B-B14F-4D97-AF65-F5344CB8AC3E}">
        <p14:creationId xmlns:p14="http://schemas.microsoft.com/office/powerpoint/2010/main" val="892371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psychotropes</a:t>
            </a:r>
          </a:p>
        </p:txBody>
      </p:sp>
      <p:sp>
        <p:nvSpPr>
          <p:cNvPr id="3" name="Subtitle 2"/>
          <p:cNvSpPr>
            <a:spLocks noGrp="1"/>
          </p:cNvSpPr>
          <p:nvPr>
            <p:ph type="subTitle" idx="1"/>
          </p:nvPr>
        </p:nvSpPr>
        <p:spPr>
          <a:xfrm>
            <a:off x="1188000" y="558815"/>
            <a:ext cx="8607754" cy="359137"/>
          </a:xfrm>
        </p:spPr>
        <p:txBody>
          <a:bodyPr/>
          <a:lstStyle/>
          <a:p>
            <a:r>
              <a:rPr lang="fr-CH" dirty="0">
                <a:ea typeface="ＭＳ Ｐゴシック" charset="0"/>
                <a:cs typeface="ＭＳ Ｐゴシック" charset="0"/>
              </a:rPr>
              <a:t>Classification des médicaments psychopharmacologiques</a:t>
            </a:r>
            <a:endParaRPr lang="en-GB" dirty="0"/>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pic>
        <p:nvPicPr>
          <p:cNvPr id="7" name="Picture 6" descr="334314_463662547017516_1844542617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37" y="1203110"/>
            <a:ext cx="6708354" cy="5224611"/>
          </a:xfrm>
          <a:prstGeom prst="rect">
            <a:avLst/>
          </a:prstGeom>
        </p:spPr>
      </p:pic>
    </p:spTree>
    <p:extLst>
      <p:ext uri="{BB962C8B-B14F-4D97-AF65-F5344CB8AC3E}">
        <p14:creationId xmlns:p14="http://schemas.microsoft.com/office/powerpoint/2010/main" val="4128293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benzodiazépines</a:t>
            </a:r>
          </a:p>
        </p:txBody>
      </p:sp>
      <p:sp>
        <p:nvSpPr>
          <p:cNvPr id="3" name="Subtitle 2"/>
          <p:cNvSpPr>
            <a:spLocks noGrp="1"/>
          </p:cNvSpPr>
          <p:nvPr>
            <p:ph type="subTitle" idx="1"/>
          </p:nvPr>
        </p:nvSpPr>
        <p:spPr>
          <a:xfrm>
            <a:off x="1188000" y="558815"/>
            <a:ext cx="8607754" cy="359137"/>
          </a:xfrm>
        </p:spPr>
        <p:txBody>
          <a:bodyPr/>
          <a:lstStyle/>
          <a:p>
            <a:r>
              <a:rPr lang="fr-CH" dirty="0">
                <a:ea typeface="ＭＳ Ｐゴシック" charset="0"/>
                <a:cs typeface="ＭＳ Ｐゴシック" charset="0"/>
              </a:rPr>
              <a:t>Médicaments anxiolytiques et somnifères</a:t>
            </a:r>
            <a:endParaRPr lang="en-GB" dirty="0"/>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pic>
        <p:nvPicPr>
          <p:cNvPr id="6" name="Picture 2" descr="CePT_Benzo_F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282" y="1251869"/>
            <a:ext cx="7354887"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81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pratiques d’usage</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Le non-usage</a:t>
            </a:r>
            <a:endParaRPr lang="fr-FR" dirty="0"/>
          </a:p>
        </p:txBody>
      </p:sp>
      <p:sp>
        <p:nvSpPr>
          <p:cNvPr id="4" name="Content Placeholder 3"/>
          <p:cNvSpPr>
            <a:spLocks noGrp="1"/>
          </p:cNvSpPr>
          <p:nvPr>
            <p:ph idx="13"/>
          </p:nvPr>
        </p:nvSpPr>
        <p:spPr>
          <a:xfrm>
            <a:off x="1080000" y="1329907"/>
            <a:ext cx="8632476" cy="5040000"/>
          </a:xfrm>
        </p:spPr>
        <p:txBody>
          <a:bodyPr/>
          <a:lstStyle/>
          <a:p>
            <a:r>
              <a:rPr lang="fr-FR" sz="2800" dirty="0"/>
              <a:t>Toute conduite à l'égard d‘une substance peut </a:t>
            </a:r>
            <a:r>
              <a:rPr lang="fr-FR" altLang="ja-JP" sz="2800" dirty="0">
                <a:cs typeface="ＭＳ Ｐゴシック" charset="0"/>
              </a:rPr>
              <a:t>être </a:t>
            </a:r>
            <a:r>
              <a:rPr lang="fr-FR" sz="2800" dirty="0"/>
              <a:t>caractérisée par une absence de consommation. Le non-usage peut être:</a:t>
            </a:r>
            <a:endParaRPr lang="fr-FR" sz="3200" dirty="0"/>
          </a:p>
          <a:p>
            <a:pPr lvl="1"/>
            <a:r>
              <a:rPr lang="fr-FR" sz="2000" b="1" dirty="0">
                <a:latin typeface="+mn-lt"/>
              </a:rPr>
              <a:t>primaire</a:t>
            </a:r>
            <a:r>
              <a:rPr lang="fr-FR" sz="2000" dirty="0">
                <a:latin typeface="+mn-lt"/>
              </a:rPr>
              <a:t> (pas d’initialisation) quand il s'agit d'un non-usage initial (enfants, préadolescents) ou d'un choix durable, voire définitif (préférences personnelles et/ou culturelles chez l'adulte) ;</a:t>
            </a:r>
          </a:p>
          <a:p>
            <a:pPr lvl="1"/>
            <a:r>
              <a:rPr lang="fr-FR" sz="2000" b="1" dirty="0">
                <a:latin typeface="+mn-lt"/>
              </a:rPr>
              <a:t>secondaire</a:t>
            </a:r>
            <a:r>
              <a:rPr lang="fr-FR" sz="2000" dirty="0">
                <a:latin typeface="+mn-lt"/>
              </a:rPr>
              <a:t> quand il advient après une période de mésusage, alors généralement désigné par le terme abstinence (arrêt après une phase de consommation).</a:t>
            </a:r>
          </a:p>
          <a:p>
            <a:r>
              <a:rPr lang="fr-FR" sz="2800" dirty="0"/>
              <a:t>10 % de la population ne consomme pas d’alcool, 66 % ne consomme pas de tabac, 90 % ne consomme pas de produits illicites, avec des variations importantes selon le sexe et l’âge.</a:t>
            </a:r>
          </a:p>
        </p:txBody>
      </p:sp>
    </p:spTree>
    <p:extLst>
      <p:ext uri="{BB962C8B-B14F-4D97-AF65-F5344CB8AC3E}">
        <p14:creationId xmlns:p14="http://schemas.microsoft.com/office/powerpoint/2010/main" val="2421949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benzodiazépines</a:t>
            </a:r>
          </a:p>
        </p:txBody>
      </p:sp>
      <p:sp>
        <p:nvSpPr>
          <p:cNvPr id="3" name="Subtitle 2"/>
          <p:cNvSpPr>
            <a:spLocks noGrp="1"/>
          </p:cNvSpPr>
          <p:nvPr>
            <p:ph type="subTitle" idx="1"/>
          </p:nvPr>
        </p:nvSpPr>
        <p:spPr>
          <a:xfrm>
            <a:off x="1188000" y="558815"/>
            <a:ext cx="8607754" cy="359137"/>
          </a:xfrm>
        </p:spPr>
        <p:txBody>
          <a:bodyPr/>
          <a:lstStyle/>
          <a:p>
            <a:r>
              <a:rPr lang="fr-CH" dirty="0">
                <a:ea typeface="ＭＳ Ｐゴシック" charset="0"/>
                <a:cs typeface="ＭＳ Ｐゴシック" charset="0"/>
              </a:rPr>
              <a:t>Caractéristiques</a:t>
            </a:r>
            <a:endParaRPr lang="en-GB" dirty="0"/>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pic>
        <p:nvPicPr>
          <p:cNvPr id="7" name="Picture 2" descr="!Tableau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55" y="1200156"/>
            <a:ext cx="8348663" cy="521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669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benzodiazépines</a:t>
            </a:r>
          </a:p>
        </p:txBody>
      </p:sp>
      <p:sp>
        <p:nvSpPr>
          <p:cNvPr id="3" name="Subtitle 2"/>
          <p:cNvSpPr>
            <a:spLocks noGrp="1"/>
          </p:cNvSpPr>
          <p:nvPr>
            <p:ph type="subTitle" idx="1"/>
          </p:nvPr>
        </p:nvSpPr>
        <p:spPr>
          <a:xfrm>
            <a:off x="1188000" y="558815"/>
            <a:ext cx="8607754" cy="359137"/>
          </a:xfrm>
        </p:spPr>
        <p:txBody>
          <a:bodyPr/>
          <a:lstStyle/>
          <a:p>
            <a:r>
              <a:rPr lang="fr-CH" dirty="0">
                <a:ea typeface="ＭＳ Ｐゴシック" charset="0"/>
                <a:cs typeface="ＭＳ Ｐゴシック" charset="0"/>
              </a:rPr>
              <a:t>Utilisation à haut dosage</a:t>
            </a:r>
            <a:endParaRPr lang="en-GB" dirty="0"/>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pic>
        <p:nvPicPr>
          <p:cNvPr id="6" name="Picture 1" descr="Screen Shot 2018-09-18 at 17.17.2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2488" y="1115785"/>
            <a:ext cx="7409768" cy="535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42147" y="6593006"/>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Cloos, J. M., Bocquet, V., Rolland-Portal, I., Koch, P., &amp; </a:t>
            </a:r>
            <a:r>
              <a:rPr lang="fr-FR" sz="1200" dirty="0" err="1">
                <a:solidFill>
                  <a:schemeClr val="bg1"/>
                </a:solidFill>
                <a:cs typeface="Arial" charset="0"/>
              </a:rPr>
              <a:t>Chouinard</a:t>
            </a:r>
            <a:r>
              <a:rPr lang="fr-FR" sz="1200" dirty="0">
                <a:solidFill>
                  <a:schemeClr val="bg1"/>
                </a:solidFill>
                <a:cs typeface="Arial" charset="0"/>
              </a:rPr>
              <a:t>, G. (2015). </a:t>
            </a:r>
            <a:r>
              <a:rPr lang="fr-FR" sz="1200" dirty="0" err="1">
                <a:solidFill>
                  <a:schemeClr val="bg1"/>
                </a:solidFill>
                <a:cs typeface="Arial" charset="0"/>
              </a:rPr>
              <a:t>Hypnotics</a:t>
            </a:r>
            <a:r>
              <a:rPr lang="fr-FR" sz="1200" dirty="0">
                <a:solidFill>
                  <a:schemeClr val="bg1"/>
                </a:solidFill>
                <a:cs typeface="Arial" charset="0"/>
              </a:rPr>
              <a:t> and </a:t>
            </a:r>
            <a:r>
              <a:rPr lang="fr-FR" sz="1200" dirty="0" err="1">
                <a:solidFill>
                  <a:schemeClr val="bg1"/>
                </a:solidFill>
                <a:cs typeface="Arial" charset="0"/>
              </a:rPr>
              <a:t>triazolobenzodiazepines</a:t>
            </a:r>
            <a:r>
              <a:rPr lang="fr-FR" sz="1200" dirty="0">
                <a:solidFill>
                  <a:schemeClr val="bg1"/>
                </a:solidFill>
                <a:cs typeface="Arial" charset="0"/>
              </a:rPr>
              <a:t>-best </a:t>
            </a:r>
            <a:r>
              <a:rPr lang="fr-FR" sz="1200" dirty="0" err="1">
                <a:solidFill>
                  <a:schemeClr val="bg1"/>
                </a:solidFill>
                <a:cs typeface="Arial" charset="0"/>
              </a:rPr>
              <a:t>predictors</a:t>
            </a:r>
            <a:r>
              <a:rPr lang="fr-FR" sz="1200" dirty="0">
                <a:solidFill>
                  <a:schemeClr val="bg1"/>
                </a:solidFill>
                <a:cs typeface="Arial" charset="0"/>
              </a:rPr>
              <a:t> of </a:t>
            </a:r>
            <a:r>
              <a:rPr lang="fr-FR" sz="1200" dirty="0" err="1">
                <a:solidFill>
                  <a:schemeClr val="bg1"/>
                </a:solidFill>
                <a:cs typeface="Arial" charset="0"/>
              </a:rPr>
              <a:t>high</a:t>
            </a:r>
            <a:r>
              <a:rPr lang="fr-FR" sz="1200" dirty="0">
                <a:solidFill>
                  <a:schemeClr val="bg1"/>
                </a:solidFill>
                <a:cs typeface="Arial" charset="0"/>
              </a:rPr>
              <a:t>-dose </a:t>
            </a:r>
            <a:r>
              <a:rPr lang="fr-FR" sz="1200" dirty="0" err="1">
                <a:solidFill>
                  <a:schemeClr val="bg1"/>
                </a:solidFill>
                <a:cs typeface="Arial" charset="0"/>
              </a:rPr>
              <a:t>benzodiazepine</a:t>
            </a:r>
            <a:r>
              <a:rPr lang="fr-FR" sz="1200" dirty="0">
                <a:solidFill>
                  <a:schemeClr val="bg1"/>
                </a:solidFill>
                <a:cs typeface="Arial" charset="0"/>
              </a:rPr>
              <a:t> use: </a:t>
            </a:r>
            <a:r>
              <a:rPr lang="fr-FR" sz="1200" dirty="0" err="1">
                <a:solidFill>
                  <a:schemeClr val="bg1"/>
                </a:solidFill>
                <a:cs typeface="Arial" charset="0"/>
              </a:rPr>
              <a:t>results</a:t>
            </a:r>
            <a:r>
              <a:rPr lang="fr-FR" sz="1200" dirty="0">
                <a:solidFill>
                  <a:schemeClr val="bg1"/>
                </a:solidFill>
                <a:cs typeface="Arial" charset="0"/>
              </a:rPr>
              <a:t> </a:t>
            </a:r>
            <a:r>
              <a:rPr lang="fr-FR" sz="1200" dirty="0" err="1">
                <a:solidFill>
                  <a:schemeClr val="bg1"/>
                </a:solidFill>
                <a:cs typeface="Arial" charset="0"/>
              </a:rPr>
              <a:t>from</a:t>
            </a:r>
            <a:r>
              <a:rPr lang="fr-FR" sz="1200" dirty="0">
                <a:solidFill>
                  <a:schemeClr val="bg1"/>
                </a:solidFill>
                <a:cs typeface="Arial" charset="0"/>
              </a:rPr>
              <a:t> the Luxembourg National </a:t>
            </a:r>
            <a:r>
              <a:rPr lang="fr-FR" sz="1200" dirty="0" err="1">
                <a:solidFill>
                  <a:schemeClr val="bg1"/>
                </a:solidFill>
                <a:cs typeface="Arial" charset="0"/>
              </a:rPr>
              <a:t>Health</a:t>
            </a:r>
            <a:r>
              <a:rPr lang="fr-FR" sz="1200" dirty="0">
                <a:solidFill>
                  <a:schemeClr val="bg1"/>
                </a:solidFill>
                <a:cs typeface="Arial" charset="0"/>
              </a:rPr>
              <a:t> </a:t>
            </a:r>
            <a:r>
              <a:rPr lang="fr-FR" sz="1200" dirty="0" err="1">
                <a:solidFill>
                  <a:schemeClr val="bg1"/>
                </a:solidFill>
                <a:cs typeface="Arial" charset="0"/>
              </a:rPr>
              <a:t>Insurance</a:t>
            </a:r>
            <a:r>
              <a:rPr lang="fr-FR" sz="1200" dirty="0">
                <a:solidFill>
                  <a:schemeClr val="bg1"/>
                </a:solidFill>
                <a:cs typeface="Arial" charset="0"/>
              </a:rPr>
              <a:t> </a:t>
            </a:r>
            <a:r>
              <a:rPr lang="fr-FR" sz="1200" dirty="0" err="1">
                <a:solidFill>
                  <a:schemeClr val="bg1"/>
                </a:solidFill>
                <a:cs typeface="Arial" charset="0"/>
              </a:rPr>
              <a:t>Registry</a:t>
            </a:r>
            <a:r>
              <a:rPr lang="fr-FR" sz="1200" dirty="0">
                <a:solidFill>
                  <a:schemeClr val="bg1"/>
                </a:solidFill>
                <a:cs typeface="Arial" charset="0"/>
              </a:rPr>
              <a:t>. </a:t>
            </a:r>
            <a:r>
              <a:rPr lang="fr-FR" sz="1200" dirty="0" err="1">
                <a:solidFill>
                  <a:schemeClr val="bg1"/>
                </a:solidFill>
                <a:cs typeface="Arial" charset="0"/>
              </a:rPr>
              <a:t>Psychotherapy</a:t>
            </a:r>
            <a:r>
              <a:rPr lang="fr-FR" sz="1200" dirty="0">
                <a:solidFill>
                  <a:schemeClr val="bg1"/>
                </a:solidFill>
                <a:cs typeface="Arial" charset="0"/>
              </a:rPr>
              <a:t> and </a:t>
            </a:r>
            <a:r>
              <a:rPr lang="fr-FR" sz="1200" dirty="0" err="1">
                <a:solidFill>
                  <a:schemeClr val="bg1"/>
                </a:solidFill>
                <a:cs typeface="Arial" charset="0"/>
              </a:rPr>
              <a:t>psychosomatics</a:t>
            </a:r>
            <a:r>
              <a:rPr lang="fr-FR" sz="1200" dirty="0">
                <a:solidFill>
                  <a:schemeClr val="bg1"/>
                </a:solidFill>
                <a:cs typeface="Arial" charset="0"/>
              </a:rPr>
              <a:t>, 84(5), 273-283</a:t>
            </a:r>
            <a:r>
              <a:rPr lang="fr-FR" sz="1200" i="1" dirty="0">
                <a:solidFill>
                  <a:schemeClr val="bg1"/>
                </a:solidFill>
                <a:cs typeface="Arial" charset="0"/>
              </a:rPr>
              <a:t>. </a:t>
            </a:r>
          </a:p>
        </p:txBody>
      </p:sp>
    </p:spTree>
    <p:extLst>
      <p:ext uri="{BB962C8B-B14F-4D97-AF65-F5344CB8AC3E}">
        <p14:creationId xmlns:p14="http://schemas.microsoft.com/office/powerpoint/2010/main" val="3010476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addictions sans drogue(s)</a:t>
            </a:r>
          </a:p>
        </p:txBody>
      </p:sp>
      <p:sp>
        <p:nvSpPr>
          <p:cNvPr id="3" name="Subtitle 2"/>
          <p:cNvSpPr>
            <a:spLocks noGrp="1"/>
          </p:cNvSpPr>
          <p:nvPr>
            <p:ph type="subTitle" idx="1"/>
          </p:nvPr>
        </p:nvSpPr>
        <p:spPr>
          <a:xfrm>
            <a:off x="1188000" y="558815"/>
            <a:ext cx="8607754" cy="359137"/>
          </a:xfrm>
        </p:spPr>
        <p:txBody>
          <a:bodyPr/>
          <a:lstStyle/>
          <a:p>
            <a:r>
              <a:rPr lang="fr-CH" dirty="0">
                <a:ea typeface="ＭＳ Ｐゴシック" charset="0"/>
                <a:cs typeface="ＭＳ Ｐゴシック" charset="0"/>
              </a:rPr>
              <a:t>Les achats compulsifs</a:t>
            </a:r>
            <a:endParaRPr lang="en-GB" dirty="0"/>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sp>
        <p:nvSpPr>
          <p:cNvPr id="8" name="Title 1"/>
          <p:cNvSpPr txBox="1">
            <a:spLocks/>
          </p:cNvSpPr>
          <p:nvPr/>
        </p:nvSpPr>
        <p:spPr bwMode="auto">
          <a:xfrm>
            <a:off x="42147" y="6494465"/>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a:t>
            </a:r>
            <a:r>
              <a:rPr lang="fr-FR" sz="1200" dirty="0" err="1">
                <a:solidFill>
                  <a:schemeClr val="bg1"/>
                </a:solidFill>
                <a:cs typeface="Arial" charset="0"/>
              </a:rPr>
              <a:t>Valleur</a:t>
            </a:r>
            <a:r>
              <a:rPr lang="fr-FR" sz="1200" dirty="0">
                <a:solidFill>
                  <a:schemeClr val="bg1"/>
                </a:solidFill>
                <a:cs typeface="Arial" charset="0"/>
              </a:rPr>
              <a:t>, M., &amp; </a:t>
            </a:r>
            <a:r>
              <a:rPr lang="fr-FR" sz="1200" dirty="0" err="1">
                <a:solidFill>
                  <a:schemeClr val="bg1"/>
                </a:solidFill>
                <a:cs typeface="Arial" charset="0"/>
              </a:rPr>
              <a:t>Velea</a:t>
            </a:r>
            <a:r>
              <a:rPr lang="fr-FR" sz="1200" dirty="0">
                <a:solidFill>
                  <a:schemeClr val="bg1"/>
                </a:solidFill>
                <a:cs typeface="Arial" charset="0"/>
              </a:rPr>
              <a:t>, D. (2002). Les addictions sans drogue(s). </a:t>
            </a:r>
            <a:r>
              <a:rPr lang="fr-FR" sz="1200" i="1" dirty="0">
                <a:solidFill>
                  <a:schemeClr val="bg1"/>
                </a:solidFill>
                <a:cs typeface="Arial" charset="0"/>
              </a:rPr>
              <a:t>Revue </a:t>
            </a:r>
            <a:r>
              <a:rPr lang="fr-FR" sz="1200" i="1" dirty="0" err="1">
                <a:solidFill>
                  <a:schemeClr val="bg1"/>
                </a:solidFill>
                <a:cs typeface="Arial" charset="0"/>
              </a:rPr>
              <a:t>Toxibase</a:t>
            </a:r>
            <a:r>
              <a:rPr lang="fr-FR" sz="1200" i="1" dirty="0">
                <a:solidFill>
                  <a:schemeClr val="bg1"/>
                </a:solidFill>
                <a:cs typeface="Arial" charset="0"/>
              </a:rPr>
              <a:t>, 6</a:t>
            </a:r>
            <a:r>
              <a:rPr lang="fr-FR" sz="1200" dirty="0">
                <a:solidFill>
                  <a:schemeClr val="bg1"/>
                </a:solidFill>
                <a:cs typeface="Arial" charset="0"/>
              </a:rPr>
              <a:t>, 1-13.</a:t>
            </a:r>
            <a:endParaRPr lang="fr-FR" sz="1200" i="1" dirty="0">
              <a:solidFill>
                <a:schemeClr val="bg1"/>
              </a:solidFill>
              <a:cs typeface="Arial" charset="0"/>
            </a:endParaRPr>
          </a:p>
        </p:txBody>
      </p:sp>
      <p:pic>
        <p:nvPicPr>
          <p:cNvPr id="6" name="Picture 5" descr="Pages from Addictions_sans_drogu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337" y="1165024"/>
            <a:ext cx="8709593" cy="5229024"/>
          </a:xfrm>
          <a:prstGeom prst="rect">
            <a:avLst/>
          </a:prstGeom>
        </p:spPr>
      </p:pic>
    </p:spTree>
    <p:extLst>
      <p:ext uri="{BB962C8B-B14F-4D97-AF65-F5344CB8AC3E}">
        <p14:creationId xmlns:p14="http://schemas.microsoft.com/office/powerpoint/2010/main" val="2176858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addictions sans drogue(s)</a:t>
            </a:r>
          </a:p>
        </p:txBody>
      </p:sp>
      <p:sp>
        <p:nvSpPr>
          <p:cNvPr id="3" name="Subtitle 2"/>
          <p:cNvSpPr>
            <a:spLocks noGrp="1"/>
          </p:cNvSpPr>
          <p:nvPr>
            <p:ph type="subTitle" idx="1"/>
          </p:nvPr>
        </p:nvSpPr>
        <p:spPr>
          <a:xfrm>
            <a:off x="1188000" y="558815"/>
            <a:ext cx="8607754" cy="359137"/>
          </a:xfrm>
        </p:spPr>
        <p:txBody>
          <a:bodyPr/>
          <a:lstStyle/>
          <a:p>
            <a:r>
              <a:rPr lang="fr-CH" dirty="0">
                <a:ea typeface="ＭＳ Ｐゴシック" charset="0"/>
                <a:cs typeface="ＭＳ Ｐゴシック" charset="0"/>
              </a:rPr>
              <a:t>L'addiction au sport et à l’exercice physique</a:t>
            </a:r>
            <a:endParaRPr lang="en-GB" dirty="0"/>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sp>
        <p:nvSpPr>
          <p:cNvPr id="8" name="Title 1"/>
          <p:cNvSpPr txBox="1">
            <a:spLocks/>
          </p:cNvSpPr>
          <p:nvPr/>
        </p:nvSpPr>
        <p:spPr bwMode="auto">
          <a:xfrm>
            <a:off x="42147" y="6494465"/>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a:t>
            </a:r>
            <a:r>
              <a:rPr lang="fr-FR" sz="1200" dirty="0" err="1">
                <a:solidFill>
                  <a:schemeClr val="bg1"/>
                </a:solidFill>
                <a:cs typeface="Arial" charset="0"/>
              </a:rPr>
              <a:t>Valleur</a:t>
            </a:r>
            <a:r>
              <a:rPr lang="fr-FR" sz="1200" dirty="0">
                <a:solidFill>
                  <a:schemeClr val="bg1"/>
                </a:solidFill>
                <a:cs typeface="Arial" charset="0"/>
              </a:rPr>
              <a:t>, M., &amp; </a:t>
            </a:r>
            <a:r>
              <a:rPr lang="fr-FR" sz="1200" dirty="0" err="1">
                <a:solidFill>
                  <a:schemeClr val="bg1"/>
                </a:solidFill>
                <a:cs typeface="Arial" charset="0"/>
              </a:rPr>
              <a:t>Velea</a:t>
            </a:r>
            <a:r>
              <a:rPr lang="fr-FR" sz="1200" dirty="0">
                <a:solidFill>
                  <a:schemeClr val="bg1"/>
                </a:solidFill>
                <a:cs typeface="Arial" charset="0"/>
              </a:rPr>
              <a:t>, D. (2002). Les addictions sans drogue(s). </a:t>
            </a:r>
            <a:r>
              <a:rPr lang="fr-FR" sz="1200" i="1" dirty="0">
                <a:solidFill>
                  <a:schemeClr val="bg1"/>
                </a:solidFill>
                <a:cs typeface="Arial" charset="0"/>
              </a:rPr>
              <a:t>Revue </a:t>
            </a:r>
            <a:r>
              <a:rPr lang="fr-FR" sz="1200" i="1" dirty="0" err="1">
                <a:solidFill>
                  <a:schemeClr val="bg1"/>
                </a:solidFill>
                <a:cs typeface="Arial" charset="0"/>
              </a:rPr>
              <a:t>Toxibase</a:t>
            </a:r>
            <a:r>
              <a:rPr lang="fr-FR" sz="1200" i="1" dirty="0">
                <a:solidFill>
                  <a:schemeClr val="bg1"/>
                </a:solidFill>
                <a:cs typeface="Arial" charset="0"/>
              </a:rPr>
              <a:t>, 6</a:t>
            </a:r>
            <a:r>
              <a:rPr lang="fr-FR" sz="1200" dirty="0">
                <a:solidFill>
                  <a:schemeClr val="bg1"/>
                </a:solidFill>
                <a:cs typeface="Arial" charset="0"/>
              </a:rPr>
              <a:t>, 1-13.</a:t>
            </a:r>
            <a:endParaRPr lang="fr-FR" sz="1200" i="1" dirty="0">
              <a:solidFill>
                <a:schemeClr val="bg1"/>
              </a:solidFill>
              <a:cs typeface="Arial" charset="0"/>
            </a:endParaRPr>
          </a:p>
        </p:txBody>
      </p:sp>
      <p:pic>
        <p:nvPicPr>
          <p:cNvPr id="4" name="Picture 3" descr="Pages from Addictions_sans_drogues-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452" y="1145294"/>
            <a:ext cx="8502335" cy="5402036"/>
          </a:xfrm>
          <a:prstGeom prst="rect">
            <a:avLst/>
          </a:prstGeom>
        </p:spPr>
      </p:pic>
    </p:spTree>
    <p:extLst>
      <p:ext uri="{BB962C8B-B14F-4D97-AF65-F5344CB8AC3E}">
        <p14:creationId xmlns:p14="http://schemas.microsoft.com/office/powerpoint/2010/main" val="2319263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addictions sans drogue(s)</a:t>
            </a:r>
          </a:p>
        </p:txBody>
      </p:sp>
      <p:sp>
        <p:nvSpPr>
          <p:cNvPr id="3" name="Subtitle 2"/>
          <p:cNvSpPr>
            <a:spLocks noGrp="1"/>
          </p:cNvSpPr>
          <p:nvPr>
            <p:ph type="subTitle" idx="1"/>
          </p:nvPr>
        </p:nvSpPr>
        <p:spPr>
          <a:xfrm>
            <a:off x="1188000" y="558815"/>
            <a:ext cx="8607754" cy="359137"/>
          </a:xfrm>
        </p:spPr>
        <p:txBody>
          <a:bodyPr/>
          <a:lstStyle/>
          <a:p>
            <a:r>
              <a:rPr lang="fr-CH" dirty="0">
                <a:ea typeface="ＭＳ Ｐゴシック" charset="0"/>
                <a:cs typeface="ＭＳ Ｐゴシック" charset="0"/>
              </a:rPr>
              <a:t>L'addiction sexuelle</a:t>
            </a:r>
            <a:endParaRPr lang="en-GB" dirty="0"/>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sp>
        <p:nvSpPr>
          <p:cNvPr id="8" name="Title 1"/>
          <p:cNvSpPr txBox="1">
            <a:spLocks/>
          </p:cNvSpPr>
          <p:nvPr/>
        </p:nvSpPr>
        <p:spPr bwMode="auto">
          <a:xfrm>
            <a:off x="42147" y="6494465"/>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a:t>
            </a:r>
            <a:r>
              <a:rPr lang="fr-FR" sz="1200" dirty="0" err="1">
                <a:solidFill>
                  <a:schemeClr val="bg1"/>
                </a:solidFill>
                <a:cs typeface="Arial" charset="0"/>
              </a:rPr>
              <a:t>Valleur</a:t>
            </a:r>
            <a:r>
              <a:rPr lang="fr-FR" sz="1200" dirty="0">
                <a:solidFill>
                  <a:schemeClr val="bg1"/>
                </a:solidFill>
                <a:cs typeface="Arial" charset="0"/>
              </a:rPr>
              <a:t>, M., &amp; </a:t>
            </a:r>
            <a:r>
              <a:rPr lang="fr-FR" sz="1200" dirty="0" err="1">
                <a:solidFill>
                  <a:schemeClr val="bg1"/>
                </a:solidFill>
                <a:cs typeface="Arial" charset="0"/>
              </a:rPr>
              <a:t>Velea</a:t>
            </a:r>
            <a:r>
              <a:rPr lang="fr-FR" sz="1200" dirty="0">
                <a:solidFill>
                  <a:schemeClr val="bg1"/>
                </a:solidFill>
                <a:cs typeface="Arial" charset="0"/>
              </a:rPr>
              <a:t>, D. (2002). Les addictions sans drogue(s). </a:t>
            </a:r>
            <a:r>
              <a:rPr lang="fr-FR" sz="1200" i="1" dirty="0">
                <a:solidFill>
                  <a:schemeClr val="bg1"/>
                </a:solidFill>
                <a:cs typeface="Arial" charset="0"/>
              </a:rPr>
              <a:t>Revue </a:t>
            </a:r>
            <a:r>
              <a:rPr lang="fr-FR" sz="1200" i="1" dirty="0" err="1">
                <a:solidFill>
                  <a:schemeClr val="bg1"/>
                </a:solidFill>
                <a:cs typeface="Arial" charset="0"/>
              </a:rPr>
              <a:t>Toxibase</a:t>
            </a:r>
            <a:r>
              <a:rPr lang="fr-FR" sz="1200" i="1" dirty="0">
                <a:solidFill>
                  <a:schemeClr val="bg1"/>
                </a:solidFill>
                <a:cs typeface="Arial" charset="0"/>
              </a:rPr>
              <a:t>, 6</a:t>
            </a:r>
            <a:r>
              <a:rPr lang="fr-FR" sz="1200" dirty="0">
                <a:solidFill>
                  <a:schemeClr val="bg1"/>
                </a:solidFill>
                <a:cs typeface="Arial" charset="0"/>
              </a:rPr>
              <a:t>, 1-13.</a:t>
            </a:r>
            <a:endParaRPr lang="fr-FR" sz="1200" i="1" dirty="0">
              <a:solidFill>
                <a:schemeClr val="bg1"/>
              </a:solidFill>
              <a:cs typeface="Arial" charset="0"/>
            </a:endParaRPr>
          </a:p>
        </p:txBody>
      </p:sp>
      <p:pic>
        <p:nvPicPr>
          <p:cNvPr id="4" name="Picture 3" descr="Pages from Addictions_sans_drogues-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32" y="1523686"/>
            <a:ext cx="9663040" cy="4421465"/>
          </a:xfrm>
          <a:prstGeom prst="rect">
            <a:avLst/>
          </a:prstGeom>
        </p:spPr>
      </p:pic>
    </p:spTree>
    <p:extLst>
      <p:ext uri="{BB962C8B-B14F-4D97-AF65-F5344CB8AC3E}">
        <p14:creationId xmlns:p14="http://schemas.microsoft.com/office/powerpoint/2010/main" val="3487804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addictions sans drogue(s)</a:t>
            </a:r>
          </a:p>
        </p:txBody>
      </p:sp>
      <p:sp>
        <p:nvSpPr>
          <p:cNvPr id="3" name="Subtitle 2"/>
          <p:cNvSpPr>
            <a:spLocks noGrp="1"/>
          </p:cNvSpPr>
          <p:nvPr>
            <p:ph type="subTitle" idx="1"/>
          </p:nvPr>
        </p:nvSpPr>
        <p:spPr>
          <a:xfrm>
            <a:off x="1188000" y="558815"/>
            <a:ext cx="8607754" cy="359137"/>
          </a:xfrm>
        </p:spPr>
        <p:txBody>
          <a:bodyPr/>
          <a:lstStyle/>
          <a:p>
            <a:r>
              <a:rPr lang="fr-CH" dirty="0">
                <a:ea typeface="ＭＳ Ｐゴシック" charset="0"/>
                <a:cs typeface="ＭＳ Ｐゴシック" charset="0"/>
              </a:rPr>
              <a:t>Le travail pathologique</a:t>
            </a:r>
            <a:endParaRPr lang="en-GB" dirty="0"/>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sp>
        <p:nvSpPr>
          <p:cNvPr id="8" name="Title 1"/>
          <p:cNvSpPr txBox="1">
            <a:spLocks/>
          </p:cNvSpPr>
          <p:nvPr/>
        </p:nvSpPr>
        <p:spPr bwMode="auto">
          <a:xfrm>
            <a:off x="42147" y="6494465"/>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a:t>
            </a:r>
            <a:r>
              <a:rPr lang="fr-FR" sz="1200" dirty="0" err="1">
                <a:solidFill>
                  <a:schemeClr val="bg1"/>
                </a:solidFill>
                <a:cs typeface="Arial" charset="0"/>
              </a:rPr>
              <a:t>Valleur</a:t>
            </a:r>
            <a:r>
              <a:rPr lang="fr-FR" sz="1200" dirty="0">
                <a:solidFill>
                  <a:schemeClr val="bg1"/>
                </a:solidFill>
                <a:cs typeface="Arial" charset="0"/>
              </a:rPr>
              <a:t>, M., &amp; </a:t>
            </a:r>
            <a:r>
              <a:rPr lang="fr-FR" sz="1200" dirty="0" err="1">
                <a:solidFill>
                  <a:schemeClr val="bg1"/>
                </a:solidFill>
                <a:cs typeface="Arial" charset="0"/>
              </a:rPr>
              <a:t>Velea</a:t>
            </a:r>
            <a:r>
              <a:rPr lang="fr-FR" sz="1200" dirty="0">
                <a:solidFill>
                  <a:schemeClr val="bg1"/>
                </a:solidFill>
                <a:cs typeface="Arial" charset="0"/>
              </a:rPr>
              <a:t>, D. (2002). Les addictions sans drogue(s). </a:t>
            </a:r>
            <a:r>
              <a:rPr lang="fr-FR" sz="1200" i="1" dirty="0">
                <a:solidFill>
                  <a:schemeClr val="bg1"/>
                </a:solidFill>
                <a:cs typeface="Arial" charset="0"/>
              </a:rPr>
              <a:t>Revue </a:t>
            </a:r>
            <a:r>
              <a:rPr lang="fr-FR" sz="1200" i="1" dirty="0" err="1">
                <a:solidFill>
                  <a:schemeClr val="bg1"/>
                </a:solidFill>
                <a:cs typeface="Arial" charset="0"/>
              </a:rPr>
              <a:t>Toxibase</a:t>
            </a:r>
            <a:r>
              <a:rPr lang="fr-FR" sz="1200" i="1" dirty="0">
                <a:solidFill>
                  <a:schemeClr val="bg1"/>
                </a:solidFill>
                <a:cs typeface="Arial" charset="0"/>
              </a:rPr>
              <a:t>, 6</a:t>
            </a:r>
            <a:r>
              <a:rPr lang="fr-FR" sz="1200" dirty="0">
                <a:solidFill>
                  <a:schemeClr val="bg1"/>
                </a:solidFill>
                <a:cs typeface="Arial" charset="0"/>
              </a:rPr>
              <a:t>, 1-13.</a:t>
            </a:r>
            <a:endParaRPr lang="fr-FR" sz="1200" i="1" dirty="0">
              <a:solidFill>
                <a:schemeClr val="bg1"/>
              </a:solidFill>
              <a:cs typeface="Arial" charset="0"/>
            </a:endParaRPr>
          </a:p>
        </p:txBody>
      </p:sp>
      <p:pic>
        <p:nvPicPr>
          <p:cNvPr id="4" name="Picture 3" descr="Pages from Addictions_sans_drogues-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03" y="1110520"/>
            <a:ext cx="4878391" cy="5403964"/>
          </a:xfrm>
          <a:prstGeom prst="rect">
            <a:avLst/>
          </a:prstGeom>
        </p:spPr>
      </p:pic>
    </p:spTree>
    <p:extLst>
      <p:ext uri="{BB962C8B-B14F-4D97-AF65-F5344CB8AC3E}">
        <p14:creationId xmlns:p14="http://schemas.microsoft.com/office/powerpoint/2010/main" val="4038577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addictions sans drogue(s)</a:t>
            </a:r>
          </a:p>
        </p:txBody>
      </p:sp>
      <p:sp>
        <p:nvSpPr>
          <p:cNvPr id="3" name="Subtitle 2"/>
          <p:cNvSpPr>
            <a:spLocks noGrp="1"/>
          </p:cNvSpPr>
          <p:nvPr>
            <p:ph type="subTitle" idx="1"/>
          </p:nvPr>
        </p:nvSpPr>
        <p:spPr>
          <a:xfrm>
            <a:off x="1188000" y="558815"/>
            <a:ext cx="8607754" cy="359137"/>
          </a:xfrm>
        </p:spPr>
        <p:txBody>
          <a:bodyPr/>
          <a:lstStyle/>
          <a:p>
            <a:r>
              <a:rPr lang="fr-CH" dirty="0">
                <a:ea typeface="ＭＳ Ｐゴシック" charset="0"/>
                <a:cs typeface="ＭＳ Ｐゴシック" charset="0"/>
              </a:rPr>
              <a:t>Le jeu pathologique (DSM-5)</a:t>
            </a:r>
            <a:endParaRPr lang="en-GB" dirty="0"/>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sp>
        <p:nvSpPr>
          <p:cNvPr id="4" name="Rectangle 3"/>
          <p:cNvSpPr/>
          <p:nvPr/>
        </p:nvSpPr>
        <p:spPr>
          <a:xfrm>
            <a:off x="153285" y="1140603"/>
            <a:ext cx="9602169" cy="5355313"/>
          </a:xfrm>
          <a:prstGeom prst="rect">
            <a:avLst/>
          </a:prstGeom>
        </p:spPr>
        <p:txBody>
          <a:bodyPr wrap="square">
            <a:spAutoFit/>
          </a:bodyPr>
          <a:lstStyle/>
          <a:p>
            <a:r>
              <a:rPr lang="fr-FR" dirty="0"/>
              <a:t>A. Pratique inadaptée, persistante et répétée du jeu entrainant des troubles significatifs cliniquement, comme en témoignent 4 (ou plus) des symptômes suivants sur une période de 12 mois:</a:t>
            </a:r>
          </a:p>
          <a:p>
            <a:pPr marL="342900" indent="-255588">
              <a:buFont typeface="+mj-lt"/>
              <a:buAutoNum type="arabicPeriod"/>
            </a:pPr>
            <a:r>
              <a:rPr lang="fr-FR" dirty="0"/>
              <a:t>besoin de jouer avec des sommes d'argent croissantes pour atteindre l’état d'excitation désiré</a:t>
            </a:r>
          </a:p>
          <a:p>
            <a:pPr marL="342900" indent="-255588">
              <a:buFont typeface="+mj-lt"/>
              <a:buAutoNum type="arabicPeriod"/>
            </a:pPr>
            <a:r>
              <a:rPr lang="fr-FR" dirty="0"/>
              <a:t>agitation ou irritabilité lors des tentatives de réduction ou d'arrêt de la pratique du jeu</a:t>
            </a:r>
          </a:p>
          <a:p>
            <a:pPr marL="342900" indent="-255588">
              <a:buFont typeface="+mj-lt"/>
              <a:buAutoNum type="arabicPeriod"/>
            </a:pPr>
            <a:r>
              <a:rPr lang="fr-FR" dirty="0"/>
              <a:t>efforts répétés mais infructueux pour contrôler, réduire ou arrêter la pratique du jeu</a:t>
            </a:r>
          </a:p>
          <a:p>
            <a:pPr marL="342900" indent="-255588">
              <a:buFont typeface="+mj-lt"/>
              <a:buAutoNum type="arabicPeriod"/>
            </a:pPr>
            <a:r>
              <a:rPr lang="fr-FR" dirty="0"/>
              <a:t>préoccupation par le jeu (ex: préoccupation par la remémoration d'expériences de jeu passées ou par la prévision de tentatives prochaines, ou par les moyens de se procurer de l'argent pour jouer)</a:t>
            </a:r>
          </a:p>
          <a:p>
            <a:pPr marL="342900" indent="-255588">
              <a:buFont typeface="+mj-lt"/>
              <a:buAutoNum type="arabicPeriod"/>
            </a:pPr>
            <a:r>
              <a:rPr lang="fr-FR" dirty="0"/>
              <a:t>joue pour échapper aux difficultés ou pour soulager une humeur dysphorique (ex: sentiment d'impuissance, de culpabilité, d'anxiété ou de dépression)</a:t>
            </a:r>
          </a:p>
          <a:p>
            <a:pPr marL="342900" indent="-255588">
              <a:buFont typeface="+mj-lt"/>
              <a:buAutoNum type="arabicPeriod"/>
            </a:pPr>
            <a:r>
              <a:rPr lang="fr-FR" dirty="0"/>
              <a:t>après avoir perdu de l'argent au jeu, retourne souvent jouer un autre jour pour recouvrer ses pertes (pour se "refaire")</a:t>
            </a:r>
          </a:p>
          <a:p>
            <a:pPr marL="342900" indent="-255588">
              <a:buFont typeface="+mj-lt"/>
              <a:buAutoNum type="arabicPeriod"/>
            </a:pPr>
            <a:r>
              <a:rPr lang="fr-FR" dirty="0"/>
              <a:t>ment pour dissimuler l'ampleur réelle de ses habitudes de jeu</a:t>
            </a:r>
          </a:p>
          <a:p>
            <a:pPr marL="342900" indent="-255588">
              <a:buFont typeface="+mj-lt"/>
              <a:buAutoNum type="arabicPeriod"/>
            </a:pPr>
            <a:r>
              <a:rPr lang="fr-FR" dirty="0"/>
              <a:t>met en danger ou perd une relation affective importante, un emploi ou des possibilités d’étude ou de carrière à cause du jeu</a:t>
            </a:r>
          </a:p>
          <a:p>
            <a:pPr marL="342900" indent="-255588">
              <a:buFont typeface="+mj-lt"/>
              <a:buAutoNum type="arabicPeriod"/>
            </a:pPr>
            <a:r>
              <a:rPr lang="fr-FR" dirty="0"/>
              <a:t>compte sur les autres pour obtenir de l'argent et se sortir de situations financières désespérées dues au jeu</a:t>
            </a:r>
          </a:p>
          <a:p>
            <a:r>
              <a:rPr lang="fr-FR" dirty="0"/>
              <a:t>B. La pratique du jeu n'est pas mieux expliquée par un épisode maniaque</a:t>
            </a:r>
          </a:p>
        </p:txBody>
      </p:sp>
    </p:spTree>
    <p:extLst>
      <p:ext uri="{BB962C8B-B14F-4D97-AF65-F5344CB8AC3E}">
        <p14:creationId xmlns:p14="http://schemas.microsoft.com/office/powerpoint/2010/main" val="1329833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addictions sans drogue(s)</a:t>
            </a:r>
          </a:p>
        </p:txBody>
      </p:sp>
      <p:sp>
        <p:nvSpPr>
          <p:cNvPr id="3" name="Subtitle 2"/>
          <p:cNvSpPr>
            <a:spLocks noGrp="1"/>
          </p:cNvSpPr>
          <p:nvPr>
            <p:ph type="subTitle" idx="1"/>
          </p:nvPr>
        </p:nvSpPr>
        <p:spPr>
          <a:xfrm>
            <a:off x="1188000" y="558815"/>
            <a:ext cx="8607754" cy="359137"/>
          </a:xfrm>
        </p:spPr>
        <p:txBody>
          <a:bodyPr/>
          <a:lstStyle/>
          <a:p>
            <a:r>
              <a:rPr lang="fr-CH" dirty="0">
                <a:ea typeface="ＭＳ Ｐゴシック" charset="0"/>
                <a:cs typeface="ＭＳ Ｐゴシック" charset="0"/>
              </a:rPr>
              <a:t>La cyberdépendance</a:t>
            </a:r>
            <a:endParaRPr lang="en-GB" dirty="0"/>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sp>
        <p:nvSpPr>
          <p:cNvPr id="8" name="Title 1"/>
          <p:cNvSpPr txBox="1">
            <a:spLocks/>
          </p:cNvSpPr>
          <p:nvPr/>
        </p:nvSpPr>
        <p:spPr bwMode="auto">
          <a:xfrm>
            <a:off x="42147" y="6494465"/>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a:t>
            </a:r>
            <a:r>
              <a:rPr lang="fr-FR" sz="1200" dirty="0" err="1">
                <a:solidFill>
                  <a:schemeClr val="bg1"/>
                </a:solidFill>
                <a:cs typeface="Arial" charset="0"/>
              </a:rPr>
              <a:t>Valleur</a:t>
            </a:r>
            <a:r>
              <a:rPr lang="fr-FR" sz="1200" dirty="0">
                <a:solidFill>
                  <a:schemeClr val="bg1"/>
                </a:solidFill>
                <a:cs typeface="Arial" charset="0"/>
              </a:rPr>
              <a:t>, M., &amp; </a:t>
            </a:r>
            <a:r>
              <a:rPr lang="fr-FR" sz="1200" dirty="0" err="1">
                <a:solidFill>
                  <a:schemeClr val="bg1"/>
                </a:solidFill>
                <a:cs typeface="Arial" charset="0"/>
              </a:rPr>
              <a:t>Velea</a:t>
            </a:r>
            <a:r>
              <a:rPr lang="fr-FR" sz="1200" dirty="0">
                <a:solidFill>
                  <a:schemeClr val="bg1"/>
                </a:solidFill>
                <a:cs typeface="Arial" charset="0"/>
              </a:rPr>
              <a:t>, D. (2002). Les addictions sans drogue(s). </a:t>
            </a:r>
            <a:r>
              <a:rPr lang="fr-FR" sz="1200" i="1" dirty="0">
                <a:solidFill>
                  <a:schemeClr val="bg1"/>
                </a:solidFill>
                <a:cs typeface="Arial" charset="0"/>
              </a:rPr>
              <a:t>Revue </a:t>
            </a:r>
            <a:r>
              <a:rPr lang="fr-FR" sz="1200" i="1" dirty="0" err="1">
                <a:solidFill>
                  <a:schemeClr val="bg1"/>
                </a:solidFill>
                <a:cs typeface="Arial" charset="0"/>
              </a:rPr>
              <a:t>Toxibase</a:t>
            </a:r>
            <a:r>
              <a:rPr lang="fr-FR" sz="1200" i="1" dirty="0">
                <a:solidFill>
                  <a:schemeClr val="bg1"/>
                </a:solidFill>
                <a:cs typeface="Arial" charset="0"/>
              </a:rPr>
              <a:t>, 6</a:t>
            </a:r>
            <a:r>
              <a:rPr lang="fr-FR" sz="1200" dirty="0">
                <a:solidFill>
                  <a:schemeClr val="bg1"/>
                </a:solidFill>
                <a:cs typeface="Arial" charset="0"/>
              </a:rPr>
              <a:t>, 1-13.</a:t>
            </a:r>
            <a:endParaRPr lang="fr-FR" sz="1200" i="1" dirty="0">
              <a:solidFill>
                <a:schemeClr val="bg1"/>
              </a:solidFill>
              <a:cs typeface="Arial" charset="0"/>
            </a:endParaRPr>
          </a:p>
        </p:txBody>
      </p:sp>
      <p:pic>
        <p:nvPicPr>
          <p:cNvPr id="6" name="Picture 5" descr="Pages from Addictions_sans_drogues-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45" y="1636904"/>
            <a:ext cx="5660006" cy="4299728"/>
          </a:xfrm>
          <a:prstGeom prst="rect">
            <a:avLst/>
          </a:prstGeom>
        </p:spPr>
      </p:pic>
      <p:pic>
        <p:nvPicPr>
          <p:cNvPr id="12" name="Picture 11" descr="Pag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8530" y="3971111"/>
            <a:ext cx="3576918" cy="2349568"/>
          </a:xfrm>
          <a:prstGeom prst="rect">
            <a:avLst/>
          </a:prstGeom>
        </p:spPr>
      </p:pic>
    </p:spTree>
    <p:extLst>
      <p:ext uri="{BB962C8B-B14F-4D97-AF65-F5344CB8AC3E}">
        <p14:creationId xmlns:p14="http://schemas.microsoft.com/office/powerpoint/2010/main" val="1273487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Pour conclure …</a:t>
            </a:r>
          </a:p>
        </p:txBody>
      </p:sp>
      <p:sp>
        <p:nvSpPr>
          <p:cNvPr id="3" name="Subtitle 2"/>
          <p:cNvSpPr>
            <a:spLocks noGrp="1"/>
          </p:cNvSpPr>
          <p:nvPr>
            <p:ph type="subTitle" idx="1"/>
          </p:nvPr>
        </p:nvSpPr>
        <p:spPr>
          <a:xfrm>
            <a:off x="1188000" y="558815"/>
            <a:ext cx="8607754" cy="359137"/>
          </a:xfrm>
        </p:spPr>
        <p:txBody>
          <a:bodyPr/>
          <a:lstStyle/>
          <a:p>
            <a:r>
              <a:rPr lang="fr-CH" dirty="0">
                <a:ea typeface="ＭＳ Ｐゴシック" charset="0"/>
                <a:cs typeface="ＭＳ Ｐゴシック" charset="0"/>
              </a:rPr>
              <a:t>Stratégies et modalités d’intervention</a:t>
            </a:r>
            <a:endParaRPr lang="en-GB" dirty="0"/>
          </a:p>
        </p:txBody>
      </p:sp>
      <p:sp>
        <p:nvSpPr>
          <p:cNvPr id="5" name="TextBox 4"/>
          <p:cNvSpPr txBox="1"/>
          <p:nvPr/>
        </p:nvSpPr>
        <p:spPr>
          <a:xfrm>
            <a:off x="8945199" y="4656478"/>
            <a:ext cx="184666" cy="369332"/>
          </a:xfrm>
          <a:prstGeom prst="rect">
            <a:avLst/>
          </a:prstGeom>
          <a:noFill/>
        </p:spPr>
        <p:txBody>
          <a:bodyPr wrap="none" rtlCol="0">
            <a:spAutoFit/>
          </a:bodyPr>
          <a:lstStyle/>
          <a:p>
            <a:endParaRPr lang="en-US" dirty="0"/>
          </a:p>
        </p:txBody>
      </p:sp>
      <p:sp>
        <p:nvSpPr>
          <p:cNvPr id="6" name="Title 1"/>
          <p:cNvSpPr txBox="1">
            <a:spLocks/>
          </p:cNvSpPr>
          <p:nvPr/>
        </p:nvSpPr>
        <p:spPr bwMode="auto">
          <a:xfrm>
            <a:off x="42147" y="6513626"/>
            <a:ext cx="9853612" cy="30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fr-FR" sz="1200" b="1" dirty="0">
                <a:solidFill>
                  <a:schemeClr val="bg1"/>
                </a:solidFill>
                <a:latin typeface="+mn-lt"/>
                <a:cs typeface="Arial" charset="0"/>
              </a:rPr>
              <a:t>Source: </a:t>
            </a:r>
            <a:r>
              <a:rPr lang="fr-FR" sz="1200" dirty="0">
                <a:solidFill>
                  <a:schemeClr val="bg1"/>
                </a:solidFill>
                <a:cs typeface="Arial" charset="0"/>
              </a:rPr>
              <a:t> Morel, A., &amp; </a:t>
            </a:r>
            <a:r>
              <a:rPr lang="fr-FR" sz="1200" dirty="0" err="1">
                <a:solidFill>
                  <a:schemeClr val="bg1"/>
                </a:solidFill>
                <a:cs typeface="Arial" charset="0"/>
              </a:rPr>
              <a:t>Couteron</a:t>
            </a:r>
            <a:r>
              <a:rPr lang="fr-FR" sz="1200" dirty="0">
                <a:solidFill>
                  <a:schemeClr val="bg1"/>
                </a:solidFill>
                <a:cs typeface="Arial" charset="0"/>
              </a:rPr>
              <a:t>, J. P. (2008). Les conduites addictives: comprendre, prévenir, soigner. </a:t>
            </a:r>
            <a:r>
              <a:rPr lang="fr-FR" sz="1200" dirty="0" err="1">
                <a:solidFill>
                  <a:schemeClr val="bg1"/>
                </a:solidFill>
                <a:cs typeface="Arial" charset="0"/>
              </a:rPr>
              <a:t>Dunod</a:t>
            </a:r>
            <a:r>
              <a:rPr lang="fr-FR" sz="1200" i="1" dirty="0">
                <a:solidFill>
                  <a:schemeClr val="bg1"/>
                </a:solidFill>
                <a:cs typeface="Arial"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1630877860"/>
              </p:ext>
            </p:extLst>
          </p:nvPr>
        </p:nvGraphicFramePr>
        <p:xfrm>
          <a:off x="306703" y="1386384"/>
          <a:ext cx="9335639" cy="4833978"/>
        </p:xfrm>
        <a:graphic>
          <a:graphicData uri="http://schemas.openxmlformats.org/drawingml/2006/table">
            <a:tbl>
              <a:tblPr firstRow="1" bandRow="1">
                <a:tableStyleId>{5C22544A-7EE6-4342-B048-85BDC9FD1C3A}</a:tableStyleId>
              </a:tblPr>
              <a:tblGrid>
                <a:gridCol w="2534344">
                  <a:extLst>
                    <a:ext uri="{9D8B030D-6E8A-4147-A177-3AD203B41FA5}">
                      <a16:colId xmlns:a16="http://schemas.microsoft.com/office/drawing/2014/main" val="20000"/>
                    </a:ext>
                  </a:extLst>
                </a:gridCol>
                <a:gridCol w="6801295">
                  <a:extLst>
                    <a:ext uri="{9D8B030D-6E8A-4147-A177-3AD203B41FA5}">
                      <a16:colId xmlns:a16="http://schemas.microsoft.com/office/drawing/2014/main" val="20001"/>
                    </a:ext>
                  </a:extLst>
                </a:gridCol>
              </a:tblGrid>
              <a:tr h="332273">
                <a:tc>
                  <a:txBody>
                    <a:bodyPr/>
                    <a:lstStyle/>
                    <a:p>
                      <a:r>
                        <a:rPr lang="fr-FR" sz="1700" noProof="0"/>
                        <a:t>Stratégie</a:t>
                      </a:r>
                    </a:p>
                  </a:txBody>
                  <a:tcPr/>
                </a:tc>
                <a:tc>
                  <a:txBody>
                    <a:bodyPr/>
                    <a:lstStyle/>
                    <a:p>
                      <a:r>
                        <a:rPr lang="fr-FR" sz="1700" noProof="0"/>
                        <a:t>Mise en oeuvre</a:t>
                      </a:r>
                    </a:p>
                  </a:txBody>
                  <a:tcPr/>
                </a:tc>
                <a:extLst>
                  <a:ext uri="{0D108BD9-81ED-4DB2-BD59-A6C34878D82A}">
                    <a16:rowId xmlns:a16="http://schemas.microsoft.com/office/drawing/2014/main" val="10000"/>
                  </a:ext>
                </a:extLst>
              </a:tr>
              <a:tr h="1069051">
                <a:tc>
                  <a:txBody>
                    <a:bodyPr/>
                    <a:lstStyle/>
                    <a:p>
                      <a:r>
                        <a:rPr lang="fr-FR" sz="1700" b="1" i="0" u="none" strike="noStrike" kern="1200" baseline="0" noProof="0">
                          <a:solidFill>
                            <a:schemeClr val="dk1"/>
                          </a:solidFill>
                          <a:latin typeface="+mn-lt"/>
                          <a:ea typeface="+mn-ea"/>
                          <a:cs typeface="+mn-cs"/>
                        </a:rPr>
                        <a:t>1. Prévenir les risques de l’usage</a:t>
                      </a:r>
                      <a:endParaRPr lang="fr-FR" sz="1700" noProof="0"/>
                    </a:p>
                  </a:txBody>
                  <a:tcPr/>
                </a:tc>
                <a:tc>
                  <a:txBody>
                    <a:bodyPr/>
                    <a:lstStyle/>
                    <a:p>
                      <a:r>
                        <a:rPr lang="fr-FR" sz="1700" b="0" i="0" u="none" strike="noStrike" kern="1200" baseline="0" noProof="0" dirty="0">
                          <a:solidFill>
                            <a:schemeClr val="dk1"/>
                          </a:solidFill>
                          <a:latin typeface="+mn-lt"/>
                          <a:ea typeface="+mn-ea"/>
                          <a:cs typeface="+mn-cs"/>
                        </a:rPr>
                        <a:t>• développer une éducation préventive et expérientielle,</a:t>
                      </a:r>
                    </a:p>
                    <a:p>
                      <a:r>
                        <a:rPr lang="fr-FR" sz="1700" b="0" i="0" u="none" strike="noStrike" kern="1200" baseline="0" noProof="0" dirty="0">
                          <a:solidFill>
                            <a:schemeClr val="dk1"/>
                          </a:solidFill>
                          <a:latin typeface="+mn-lt"/>
                          <a:ea typeface="+mn-ea"/>
                          <a:cs typeface="+mn-cs"/>
                        </a:rPr>
                        <a:t>• réglementer et contrôler l’accès aux produits (trafic, commerce, lieux, âges, prix, publicité...),</a:t>
                      </a:r>
                    </a:p>
                    <a:p>
                      <a:r>
                        <a:rPr lang="fr-FR" sz="1700" b="0" i="0" u="none" strike="noStrike" kern="1200" baseline="0" noProof="0" dirty="0">
                          <a:solidFill>
                            <a:schemeClr val="dk1"/>
                          </a:solidFill>
                          <a:latin typeface="+mn-lt"/>
                          <a:ea typeface="+mn-ea"/>
                          <a:cs typeface="+mn-cs"/>
                        </a:rPr>
                        <a:t>• surveiller et contrôler la qualité des produits et informer les usagers.</a:t>
                      </a:r>
                      <a:endParaRPr lang="fr-FR" sz="1700" noProof="0" dirty="0"/>
                    </a:p>
                  </a:txBody>
                  <a:tcPr/>
                </a:tc>
                <a:extLst>
                  <a:ext uri="{0D108BD9-81ED-4DB2-BD59-A6C34878D82A}">
                    <a16:rowId xmlns:a16="http://schemas.microsoft.com/office/drawing/2014/main" val="10001"/>
                  </a:ext>
                </a:extLst>
              </a:tr>
              <a:tr h="1069051">
                <a:tc>
                  <a:txBody>
                    <a:bodyPr/>
                    <a:lstStyle/>
                    <a:p>
                      <a:r>
                        <a:rPr lang="fr-FR" sz="1700" b="1" i="0" u="none" strike="noStrike" kern="1200" baseline="0" noProof="0" dirty="0">
                          <a:solidFill>
                            <a:schemeClr val="dk1"/>
                          </a:solidFill>
                          <a:latin typeface="+mn-lt"/>
                          <a:ea typeface="+mn-ea"/>
                          <a:cs typeface="+mn-cs"/>
                        </a:rPr>
                        <a:t>2. Diminuer les usages problématiques (abus et dépendances) et leurs conséquences négatives</a:t>
                      </a:r>
                      <a:endParaRPr lang="fr-FR" sz="1700" noProof="0" dirty="0"/>
                    </a:p>
                  </a:txBody>
                  <a:tcPr/>
                </a:tc>
                <a:tc>
                  <a:txBody>
                    <a:bodyPr/>
                    <a:lstStyle/>
                    <a:p>
                      <a:r>
                        <a:rPr lang="fr-FR" sz="1700" b="0" i="0" u="none" strike="noStrike" kern="1200" baseline="0" noProof="0" dirty="0">
                          <a:solidFill>
                            <a:schemeClr val="dk1"/>
                          </a:solidFill>
                          <a:latin typeface="+mn-lt"/>
                          <a:ea typeface="+mn-ea"/>
                          <a:cs typeface="+mn-cs"/>
                        </a:rPr>
                        <a:t>• donner les moyens aux usagers d’adopter des modes de consommations minimisant les dommages,</a:t>
                      </a:r>
                    </a:p>
                    <a:p>
                      <a:r>
                        <a:rPr lang="fr-FR" sz="1700" b="0" i="0" u="none" strike="noStrike" kern="1200" baseline="0" noProof="0" dirty="0">
                          <a:solidFill>
                            <a:schemeClr val="dk1"/>
                          </a:solidFill>
                          <a:latin typeface="+mn-lt"/>
                          <a:ea typeface="+mn-ea"/>
                          <a:cs typeface="+mn-cs"/>
                        </a:rPr>
                        <a:t>• proposer une gamme de possibilités de traitements,</a:t>
                      </a:r>
                    </a:p>
                    <a:p>
                      <a:r>
                        <a:rPr lang="fr-FR" sz="1700" b="0" i="0" u="none" strike="noStrike" kern="1200" baseline="0" noProof="0" dirty="0">
                          <a:solidFill>
                            <a:schemeClr val="dk1"/>
                          </a:solidFill>
                          <a:latin typeface="+mn-lt"/>
                          <a:ea typeface="+mn-ea"/>
                          <a:cs typeface="+mn-cs"/>
                        </a:rPr>
                        <a:t>• faciliter l’accès à des soins de proximité.</a:t>
                      </a:r>
                      <a:endParaRPr lang="fr-FR" sz="1700" noProof="0" dirty="0"/>
                    </a:p>
                  </a:txBody>
                  <a:tcPr/>
                </a:tc>
                <a:extLst>
                  <a:ext uri="{0D108BD9-81ED-4DB2-BD59-A6C34878D82A}">
                    <a16:rowId xmlns:a16="http://schemas.microsoft.com/office/drawing/2014/main" val="10002"/>
                  </a:ext>
                </a:extLst>
              </a:tr>
              <a:tr h="2227938">
                <a:tc>
                  <a:txBody>
                    <a:bodyPr/>
                    <a:lstStyle/>
                    <a:p>
                      <a:r>
                        <a:rPr lang="fr-FR" sz="1700" b="1" i="0" u="none" strike="noStrike" kern="1200" baseline="0" noProof="0">
                          <a:solidFill>
                            <a:schemeClr val="dk1"/>
                          </a:solidFill>
                          <a:latin typeface="+mn-lt"/>
                          <a:ea typeface="+mn-ea"/>
                          <a:cs typeface="+mn-cs"/>
                        </a:rPr>
                        <a:t>3. Assurer à la fois la sécurité collective et les libertés individuelles (y compris celle de prendre des risques pour soi)</a:t>
                      </a:r>
                      <a:endParaRPr lang="fr-FR" sz="1700" noProof="0"/>
                    </a:p>
                  </a:txBody>
                  <a:tcPr/>
                </a:tc>
                <a:tc>
                  <a:txBody>
                    <a:bodyPr/>
                    <a:lstStyle/>
                    <a:p>
                      <a:r>
                        <a:rPr lang="fr-FR" sz="1700" b="0" i="0" u="none" strike="noStrike" kern="1200" baseline="0" noProof="0" dirty="0">
                          <a:solidFill>
                            <a:schemeClr val="dk1"/>
                          </a:solidFill>
                          <a:latin typeface="+mn-lt"/>
                          <a:ea typeface="+mn-ea"/>
                          <a:cs typeface="+mn-cs"/>
                        </a:rPr>
                        <a:t>• établir un socle législatif sur des principes communs : </a:t>
                      </a:r>
                      <a:r>
                        <a:rPr lang="fr-FR" sz="1700" b="0" i="0" u="none" strike="noStrike" kern="1200" baseline="0" noProof="0" dirty="0" err="1">
                          <a:solidFill>
                            <a:schemeClr val="dk1"/>
                          </a:solidFill>
                          <a:latin typeface="+mn-lt"/>
                          <a:ea typeface="+mn-ea"/>
                          <a:cs typeface="+mn-cs"/>
                        </a:rPr>
                        <a:t>déjudiciariser</a:t>
                      </a:r>
                      <a:r>
                        <a:rPr lang="fr-FR" sz="1700" b="0" i="0" u="none" strike="noStrike" kern="1200" baseline="0" noProof="0" dirty="0">
                          <a:solidFill>
                            <a:schemeClr val="dk1"/>
                          </a:solidFill>
                          <a:latin typeface="+mn-lt"/>
                          <a:ea typeface="+mn-ea"/>
                          <a:cs typeface="+mn-cs"/>
                        </a:rPr>
                        <a:t> l’espace privé, encadrer de façon négociée mais claire l’espace public et empêcher la mise en danger d’autrui,</a:t>
                      </a:r>
                    </a:p>
                    <a:p>
                      <a:r>
                        <a:rPr lang="fr-FR" sz="1700" b="0" i="0" u="none" strike="noStrike" kern="1200" baseline="0" noProof="0" dirty="0">
                          <a:solidFill>
                            <a:schemeClr val="dk1"/>
                          </a:solidFill>
                          <a:latin typeface="+mn-lt"/>
                          <a:ea typeface="+mn-ea"/>
                          <a:cs typeface="+mn-cs"/>
                        </a:rPr>
                        <a:t>• sanctionner pénalement les comportements médico-légaux sous l’emprise d’une substance (conduite d’engins, violence...) tout en facilitant l’accès aux soins des personnes qui présentent de tels comportements,</a:t>
                      </a:r>
                    </a:p>
                    <a:p>
                      <a:r>
                        <a:rPr lang="fr-FR" sz="1700" b="0" i="0" u="none" strike="noStrike" kern="1200" baseline="0" noProof="0" dirty="0">
                          <a:solidFill>
                            <a:schemeClr val="dk1"/>
                          </a:solidFill>
                          <a:latin typeface="+mn-lt"/>
                          <a:ea typeface="+mn-ea"/>
                          <a:cs typeface="+mn-cs"/>
                        </a:rPr>
                        <a:t>• aborder différemment la question de la sanction et de la protection de l’individu selon la notion de majorité ou de minorité légale.</a:t>
                      </a:r>
                      <a:endParaRPr lang="fr-FR" sz="1700" noProof="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63671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Bibliographie</a:t>
            </a:r>
          </a:p>
        </p:txBody>
      </p:sp>
      <p:sp>
        <p:nvSpPr>
          <p:cNvPr id="3" name="Subtitle 2"/>
          <p:cNvSpPr>
            <a:spLocks noGrp="1"/>
          </p:cNvSpPr>
          <p:nvPr>
            <p:ph type="subTitle" idx="1"/>
          </p:nvPr>
        </p:nvSpPr>
        <p:spPr/>
        <p:txBody>
          <a:bodyPr/>
          <a:lstStyle/>
          <a:p>
            <a:r>
              <a:rPr lang="fr-FR" dirty="0"/>
              <a:t>Littérature</a:t>
            </a:r>
          </a:p>
        </p:txBody>
      </p:sp>
      <p:sp>
        <p:nvSpPr>
          <p:cNvPr id="4" name="Content Placeholder 3"/>
          <p:cNvSpPr>
            <a:spLocks noGrp="1"/>
          </p:cNvSpPr>
          <p:nvPr>
            <p:ph idx="13"/>
          </p:nvPr>
        </p:nvSpPr>
        <p:spPr>
          <a:xfrm>
            <a:off x="159041" y="1275300"/>
            <a:ext cx="9746959" cy="2642020"/>
          </a:xfrm>
        </p:spPr>
        <p:txBody>
          <a:bodyPr/>
          <a:lstStyle/>
          <a:p>
            <a:pPr marL="184150" indent="-184150">
              <a:lnSpc>
                <a:spcPct val="100000"/>
              </a:lnSpc>
              <a:spcBef>
                <a:spcPts val="400"/>
              </a:spcBef>
            </a:pPr>
            <a:r>
              <a:rPr lang="en-US" sz="1600" dirty="0"/>
              <a:t>Beck, F., </a:t>
            </a:r>
            <a:r>
              <a:rPr lang="en-US" sz="1600" dirty="0" err="1"/>
              <a:t>Dervaux</a:t>
            </a:r>
            <a:r>
              <a:rPr lang="en-US" sz="1600" dirty="0"/>
              <a:t>, A., Du </a:t>
            </a:r>
            <a:r>
              <a:rPr lang="en-US" sz="1600" dirty="0" err="1"/>
              <a:t>Roscoät</a:t>
            </a:r>
            <a:r>
              <a:rPr lang="en-US" sz="1600" dirty="0"/>
              <a:t>, E., </a:t>
            </a:r>
            <a:r>
              <a:rPr lang="en-US" sz="1600" dirty="0" err="1"/>
              <a:t>Gallopel-Morvan</a:t>
            </a:r>
            <a:r>
              <a:rPr lang="en-US" sz="1600" dirty="0"/>
              <a:t>, K., </a:t>
            </a:r>
            <a:r>
              <a:rPr lang="en-US" sz="1600" dirty="0" err="1"/>
              <a:t>Grall-Bronnec</a:t>
            </a:r>
            <a:r>
              <a:rPr lang="en-US" sz="1600" dirty="0"/>
              <a:t>, M., Kern, L., ... &amp; </a:t>
            </a:r>
            <a:r>
              <a:rPr lang="en-US" sz="1600" dirty="0" err="1"/>
              <a:t>Peretti-Watel</a:t>
            </a:r>
            <a:r>
              <a:rPr lang="en-US" sz="1600" dirty="0"/>
              <a:t>, P. (2014). </a:t>
            </a:r>
            <a:r>
              <a:rPr lang="en-US" sz="1600" i="1" dirty="0" err="1"/>
              <a:t>Conduites</a:t>
            </a:r>
            <a:r>
              <a:rPr lang="en-US" sz="1600" i="1" dirty="0"/>
              <a:t> </a:t>
            </a:r>
            <a:r>
              <a:rPr lang="en-US" sz="1600" i="1" dirty="0" err="1"/>
              <a:t>addictives</a:t>
            </a:r>
            <a:r>
              <a:rPr lang="en-US" sz="1600" i="1" dirty="0"/>
              <a:t> chez les adolescents: usages, </a:t>
            </a:r>
            <a:r>
              <a:rPr lang="en-US" sz="1600" i="1" dirty="0" err="1"/>
              <a:t>prévention</a:t>
            </a:r>
            <a:r>
              <a:rPr lang="en-US" sz="1600" i="1" dirty="0"/>
              <a:t> et </a:t>
            </a:r>
            <a:r>
              <a:rPr lang="en-US" sz="1600" i="1" dirty="0" err="1"/>
              <a:t>accompagnement</a:t>
            </a:r>
            <a:r>
              <a:rPr lang="en-US" sz="1600" dirty="0"/>
              <a:t>. INSERM</a:t>
            </a:r>
          </a:p>
          <a:p>
            <a:pPr marL="184150" indent="-184150">
              <a:lnSpc>
                <a:spcPct val="100000"/>
              </a:lnSpc>
              <a:spcBef>
                <a:spcPts val="400"/>
              </a:spcBef>
            </a:pPr>
            <a:r>
              <a:rPr lang="en-US" sz="1600" dirty="0"/>
              <a:t>Gross, W. (2016). </a:t>
            </a:r>
            <a:r>
              <a:rPr lang="en-US" sz="1600" i="1" dirty="0"/>
              <a:t>Was </a:t>
            </a:r>
            <a:r>
              <a:rPr lang="en-US" sz="1600" i="1" dirty="0" err="1"/>
              <a:t>Sie</a:t>
            </a:r>
            <a:r>
              <a:rPr lang="en-US" sz="1600" i="1" dirty="0"/>
              <a:t> </a:t>
            </a:r>
            <a:r>
              <a:rPr lang="en-US" sz="1600" i="1" dirty="0" err="1"/>
              <a:t>schon</a:t>
            </a:r>
            <a:r>
              <a:rPr lang="en-US" sz="1600" i="1" dirty="0"/>
              <a:t> </a:t>
            </a:r>
            <a:r>
              <a:rPr lang="en-US" sz="1600" i="1" dirty="0" err="1"/>
              <a:t>immer</a:t>
            </a:r>
            <a:r>
              <a:rPr lang="en-US" sz="1600" i="1" dirty="0"/>
              <a:t> </a:t>
            </a:r>
            <a:r>
              <a:rPr lang="en-US" sz="1600" i="1" dirty="0" err="1"/>
              <a:t>über</a:t>
            </a:r>
            <a:r>
              <a:rPr lang="en-US" sz="1600" i="1" dirty="0"/>
              <a:t> </a:t>
            </a:r>
            <a:r>
              <a:rPr lang="en-US" sz="1600" i="1" dirty="0" err="1"/>
              <a:t>Sucht</a:t>
            </a:r>
            <a:r>
              <a:rPr lang="en-US" sz="1600" i="1" dirty="0"/>
              <a:t> </a:t>
            </a:r>
            <a:r>
              <a:rPr lang="en-US" sz="1600" i="1" dirty="0" err="1"/>
              <a:t>wissen</a:t>
            </a:r>
            <a:r>
              <a:rPr lang="en-US" sz="1600" i="1" dirty="0"/>
              <a:t> </a:t>
            </a:r>
            <a:r>
              <a:rPr lang="en-US" sz="1600" i="1" dirty="0" err="1"/>
              <a:t>wollten</a:t>
            </a:r>
            <a:r>
              <a:rPr lang="en-US" sz="1600" dirty="0"/>
              <a:t>. Springer-</a:t>
            </a:r>
            <a:r>
              <a:rPr lang="en-US" sz="1600" dirty="0" err="1"/>
              <a:t>Verlag</a:t>
            </a:r>
            <a:r>
              <a:rPr lang="en-US" sz="1600" dirty="0"/>
              <a:t>.</a:t>
            </a:r>
          </a:p>
          <a:p>
            <a:pPr marL="184150" indent="-184150">
              <a:lnSpc>
                <a:spcPct val="100000"/>
              </a:lnSpc>
              <a:spcBef>
                <a:spcPts val="400"/>
              </a:spcBef>
            </a:pPr>
            <a:r>
              <a:rPr lang="en-US" sz="1600" dirty="0"/>
              <a:t>KKH (2020). </a:t>
            </a:r>
            <a:r>
              <a:rPr lang="en-US" sz="1600" i="1" dirty="0" err="1"/>
              <a:t>Sucht</a:t>
            </a:r>
            <a:r>
              <a:rPr lang="en-US" sz="1600" i="1" dirty="0"/>
              <a:t> </a:t>
            </a:r>
            <a:r>
              <a:rPr lang="en-US" sz="1600" i="1" dirty="0" err="1"/>
              <a:t>verstehen</a:t>
            </a:r>
            <a:r>
              <a:rPr lang="en-US" sz="1600" i="1" dirty="0"/>
              <a:t>, </a:t>
            </a:r>
            <a:r>
              <a:rPr lang="en-US" sz="1600" i="1" dirty="0" err="1"/>
              <a:t>vermeiden</a:t>
            </a:r>
            <a:r>
              <a:rPr lang="en-US" sz="1600" i="1" dirty="0"/>
              <a:t> und </a:t>
            </a:r>
            <a:r>
              <a:rPr lang="en-US" sz="1600" i="1" dirty="0" err="1"/>
              <a:t>überwinden</a:t>
            </a:r>
            <a:r>
              <a:rPr lang="en-US" sz="1600" i="1" dirty="0"/>
              <a:t>. </a:t>
            </a:r>
            <a:r>
              <a:rPr lang="en-US" sz="1600" dirty="0" err="1"/>
              <a:t>Kaufmännische</a:t>
            </a:r>
            <a:r>
              <a:rPr lang="en-US" sz="1600" dirty="0"/>
              <a:t> </a:t>
            </a:r>
            <a:r>
              <a:rPr lang="en-US" sz="1600" dirty="0" err="1"/>
              <a:t>Krankenkasse</a:t>
            </a:r>
            <a:r>
              <a:rPr lang="en-US" sz="1600" dirty="0"/>
              <a:t>. </a:t>
            </a:r>
          </a:p>
          <a:p>
            <a:pPr marL="184150" indent="-184150">
              <a:lnSpc>
                <a:spcPct val="100000"/>
              </a:lnSpc>
              <a:spcBef>
                <a:spcPts val="400"/>
              </a:spcBef>
            </a:pPr>
            <a:r>
              <a:rPr lang="en-US" sz="1600" dirty="0"/>
              <a:t>Morel, A., &amp; </a:t>
            </a:r>
            <a:r>
              <a:rPr lang="en-US" sz="1600" dirty="0" err="1"/>
              <a:t>Couteron</a:t>
            </a:r>
            <a:r>
              <a:rPr lang="en-US" sz="1600" dirty="0"/>
              <a:t>, J. P. (2008). </a:t>
            </a:r>
            <a:r>
              <a:rPr lang="en-US" sz="1600" i="1" dirty="0"/>
              <a:t>Les </a:t>
            </a:r>
            <a:r>
              <a:rPr lang="en-US" sz="1600" i="1" dirty="0" err="1"/>
              <a:t>conduites</a:t>
            </a:r>
            <a:r>
              <a:rPr lang="en-US" sz="1600" i="1" dirty="0"/>
              <a:t> </a:t>
            </a:r>
            <a:r>
              <a:rPr lang="en-US" sz="1600" i="1" dirty="0" err="1"/>
              <a:t>addictives</a:t>
            </a:r>
            <a:r>
              <a:rPr lang="en-US" sz="1600" i="1" dirty="0"/>
              <a:t>: </a:t>
            </a:r>
            <a:r>
              <a:rPr lang="en-US" sz="1600" i="1" dirty="0" err="1"/>
              <a:t>comprendre</a:t>
            </a:r>
            <a:r>
              <a:rPr lang="en-US" sz="1600" i="1" dirty="0"/>
              <a:t>, </a:t>
            </a:r>
            <a:r>
              <a:rPr lang="en-US" sz="1600" i="1" dirty="0" err="1"/>
              <a:t>prévenir</a:t>
            </a:r>
            <a:r>
              <a:rPr lang="en-US" sz="1600" i="1" dirty="0"/>
              <a:t>, </a:t>
            </a:r>
            <a:r>
              <a:rPr lang="en-US" sz="1600" i="1" dirty="0" err="1"/>
              <a:t>soigner</a:t>
            </a:r>
            <a:r>
              <a:rPr lang="en-US" sz="1600" dirty="0"/>
              <a:t>. </a:t>
            </a:r>
            <a:r>
              <a:rPr lang="en-US" sz="1600" dirty="0" err="1"/>
              <a:t>Dunod</a:t>
            </a:r>
            <a:r>
              <a:rPr lang="en-US" sz="1600" dirty="0"/>
              <a:t>.</a:t>
            </a:r>
          </a:p>
          <a:p>
            <a:pPr marL="184150" indent="-184150">
              <a:lnSpc>
                <a:spcPct val="100000"/>
              </a:lnSpc>
              <a:spcBef>
                <a:spcPts val="400"/>
              </a:spcBef>
            </a:pPr>
            <a:r>
              <a:rPr lang="en-US" sz="1600" dirty="0" err="1"/>
              <a:t>Rist</a:t>
            </a:r>
            <a:r>
              <a:rPr lang="en-US" sz="1600" dirty="0"/>
              <a:t>, F., </a:t>
            </a:r>
            <a:r>
              <a:rPr lang="en-US" sz="1600" dirty="0" err="1"/>
              <a:t>Demmel</a:t>
            </a:r>
            <a:r>
              <a:rPr lang="en-US" sz="1600" dirty="0"/>
              <a:t>, R., </a:t>
            </a:r>
            <a:r>
              <a:rPr lang="en-US" sz="1600" dirty="0" err="1"/>
              <a:t>Hapke</a:t>
            </a:r>
            <a:r>
              <a:rPr lang="en-US" sz="1600" dirty="0"/>
              <a:t>, U., Kremer, G., &amp; </a:t>
            </a:r>
            <a:r>
              <a:rPr lang="en-US" sz="1600" dirty="0" err="1"/>
              <a:t>Rumpf</a:t>
            </a:r>
            <a:r>
              <a:rPr lang="en-US" sz="1600" dirty="0"/>
              <a:t>, H. J. (2004). </a:t>
            </a:r>
            <a:r>
              <a:rPr lang="en-US" sz="1600" dirty="0" err="1"/>
              <a:t>Riskanter</a:t>
            </a:r>
            <a:r>
              <a:rPr lang="en-US" sz="1600" dirty="0"/>
              <a:t> </a:t>
            </a:r>
            <a:r>
              <a:rPr lang="en-US" sz="1600" dirty="0" err="1"/>
              <a:t>schädlicher</a:t>
            </a:r>
            <a:r>
              <a:rPr lang="en-US" sz="1600" dirty="0"/>
              <a:t> und </a:t>
            </a:r>
            <a:r>
              <a:rPr lang="en-US" sz="1600" dirty="0" err="1"/>
              <a:t>abhängiger</a:t>
            </a:r>
            <a:r>
              <a:rPr lang="en-US" sz="1600" dirty="0"/>
              <a:t> </a:t>
            </a:r>
            <a:r>
              <a:rPr lang="en-US" sz="1600" dirty="0" err="1"/>
              <a:t>Alkoholkonsum</a:t>
            </a:r>
            <a:r>
              <a:rPr lang="en-US" sz="1600" dirty="0"/>
              <a:t>: Screening, </a:t>
            </a:r>
            <a:r>
              <a:rPr lang="en-US" sz="1600" dirty="0" err="1"/>
              <a:t>Diagnostik</a:t>
            </a:r>
            <a:r>
              <a:rPr lang="en-US" sz="1600" dirty="0"/>
              <a:t>, </a:t>
            </a:r>
            <a:r>
              <a:rPr lang="en-US" sz="1600" dirty="0" err="1"/>
              <a:t>Kurzintervention</a:t>
            </a:r>
            <a:r>
              <a:rPr lang="en-US" sz="1600" dirty="0"/>
              <a:t>. </a:t>
            </a:r>
            <a:r>
              <a:rPr lang="en-US" sz="1600" dirty="0" err="1"/>
              <a:t>Leitlinien</a:t>
            </a:r>
            <a:r>
              <a:rPr lang="en-US" sz="1600" dirty="0"/>
              <a:t> der AWMF. </a:t>
            </a:r>
            <a:r>
              <a:rPr lang="en-US" sz="1600" i="1" dirty="0" err="1"/>
              <a:t>Sucht</a:t>
            </a:r>
            <a:r>
              <a:rPr lang="en-US" sz="1600" i="1" dirty="0"/>
              <a:t>, 50</a:t>
            </a:r>
            <a:r>
              <a:rPr lang="en-US" sz="1600" dirty="0"/>
              <a:t>(2), 102-112.</a:t>
            </a:r>
          </a:p>
          <a:p>
            <a:pPr marL="184150" indent="-184150">
              <a:lnSpc>
                <a:spcPct val="100000"/>
              </a:lnSpc>
              <a:spcBef>
                <a:spcPts val="400"/>
              </a:spcBef>
            </a:pPr>
            <a:r>
              <a:rPr lang="en-US" sz="1600" dirty="0" err="1"/>
              <a:t>Varescon</a:t>
            </a:r>
            <a:r>
              <a:rPr lang="en-US" sz="1600" dirty="0"/>
              <a:t>, I. (2021)</a:t>
            </a:r>
            <a:r>
              <a:rPr lang="en-US" sz="1600" i="1" dirty="0"/>
              <a:t>. Les addictions </a:t>
            </a:r>
            <a:r>
              <a:rPr lang="en-US" sz="1600" i="1" dirty="0" err="1"/>
              <a:t>comportementales</a:t>
            </a:r>
            <a:r>
              <a:rPr lang="en-US" sz="1600" i="1" dirty="0"/>
              <a:t>: aspects </a:t>
            </a:r>
            <a:r>
              <a:rPr lang="en-US" sz="1600" i="1" dirty="0" err="1"/>
              <a:t>cliniques</a:t>
            </a:r>
            <a:r>
              <a:rPr lang="en-US" sz="1600" i="1" dirty="0"/>
              <a:t> et </a:t>
            </a:r>
            <a:r>
              <a:rPr lang="en-US" sz="1600" i="1" dirty="0" err="1"/>
              <a:t>psychopathologiques</a:t>
            </a:r>
            <a:r>
              <a:rPr lang="en-US" sz="1600" i="1" dirty="0"/>
              <a:t>. </a:t>
            </a:r>
            <a:r>
              <a:rPr lang="en-US" sz="1600" dirty="0"/>
              <a:t>Editions </a:t>
            </a:r>
            <a:r>
              <a:rPr lang="en-US" sz="1600" dirty="0" err="1"/>
              <a:t>Mardaga</a:t>
            </a:r>
            <a:r>
              <a:rPr lang="en-US" sz="1600" dirty="0"/>
              <a:t>.</a:t>
            </a:r>
          </a:p>
        </p:txBody>
      </p:sp>
      <p:pic>
        <p:nvPicPr>
          <p:cNvPr id="6" name="Picture 5" descr="41HydGsdDU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344" y="3943252"/>
            <a:ext cx="1605373" cy="2293391"/>
          </a:xfrm>
          <a:prstGeom prst="rect">
            <a:avLst/>
          </a:prstGeom>
          <a:ln>
            <a:solidFill>
              <a:schemeClr val="tx1"/>
            </a:solidFill>
          </a:ln>
        </p:spPr>
      </p:pic>
      <p:pic>
        <p:nvPicPr>
          <p:cNvPr id="7" name="Picture 6" descr="Cover.2008.Morel&amp;Couteron.Les.conduites.addictive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453" y="3943488"/>
            <a:ext cx="1483820" cy="2298399"/>
          </a:xfrm>
          <a:prstGeom prst="rect">
            <a:avLst/>
          </a:prstGeom>
          <a:ln>
            <a:solidFill>
              <a:schemeClr val="tx1"/>
            </a:solidFill>
          </a:ln>
        </p:spPr>
      </p:pic>
      <p:pic>
        <p:nvPicPr>
          <p:cNvPr id="9" name="Picture 8" descr="Pages from 2020.KKH.Sucht.verstehen.vermeiden und.überwinden.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9123" y="3952865"/>
            <a:ext cx="1627275" cy="2302800"/>
          </a:xfrm>
          <a:prstGeom prst="rect">
            <a:avLst/>
          </a:prstGeom>
          <a:ln>
            <a:solidFill>
              <a:schemeClr val="tx1"/>
            </a:solidFill>
          </a:ln>
        </p:spPr>
      </p:pic>
      <p:pic>
        <p:nvPicPr>
          <p:cNvPr id="10" name="Picture 9" descr="Pages from 2014.Beck.Conduites.addictives.chez.les.adolescent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941" y="3955919"/>
            <a:ext cx="1653121" cy="2282349"/>
          </a:xfrm>
          <a:prstGeom prst="rect">
            <a:avLst/>
          </a:prstGeom>
          <a:ln>
            <a:solidFill>
              <a:schemeClr val="tx1"/>
            </a:solidFill>
          </a:ln>
        </p:spPr>
      </p:pic>
      <p:pic>
        <p:nvPicPr>
          <p:cNvPr id="5" name="Picture 4" descr="MARD_VARES_2009_0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8846" y="3938845"/>
            <a:ext cx="1567604" cy="2300924"/>
          </a:xfrm>
          <a:prstGeom prst="rect">
            <a:avLst/>
          </a:prstGeom>
          <a:ln>
            <a:solidFill>
              <a:schemeClr val="tx1"/>
            </a:solidFill>
          </a:ln>
        </p:spPr>
      </p:pic>
    </p:spTree>
    <p:extLst>
      <p:ext uri="{BB962C8B-B14F-4D97-AF65-F5344CB8AC3E}">
        <p14:creationId xmlns:p14="http://schemas.microsoft.com/office/powerpoint/2010/main" val="259803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Les pratiques d’usage</a:t>
            </a:r>
          </a:p>
        </p:txBody>
      </p:sp>
      <p:sp>
        <p:nvSpPr>
          <p:cNvPr id="3" name="Subtitle 2"/>
          <p:cNvSpPr>
            <a:spLocks noGrp="1"/>
          </p:cNvSpPr>
          <p:nvPr>
            <p:ph type="subTitle" idx="1"/>
          </p:nvPr>
        </p:nvSpPr>
        <p:spPr>
          <a:xfrm>
            <a:off x="1188000" y="558815"/>
            <a:ext cx="8607754" cy="359137"/>
          </a:xfrm>
        </p:spPr>
        <p:txBody>
          <a:bodyPr/>
          <a:lstStyle/>
          <a:p>
            <a:r>
              <a:rPr lang="fr-CH" altLang="ja-JP" dirty="0">
                <a:ea typeface="ＭＳ Ｐゴシック" charset="0"/>
                <a:cs typeface="ＭＳ Ｐゴシック" charset="0"/>
              </a:rPr>
              <a:t>L’usage (« consommateur modéré »)</a:t>
            </a:r>
            <a:endParaRPr lang="fr-FR" dirty="0"/>
          </a:p>
        </p:txBody>
      </p:sp>
      <p:sp>
        <p:nvSpPr>
          <p:cNvPr id="4" name="Content Placeholder 3"/>
          <p:cNvSpPr>
            <a:spLocks noGrp="1"/>
          </p:cNvSpPr>
          <p:nvPr>
            <p:ph idx="13"/>
          </p:nvPr>
        </p:nvSpPr>
        <p:spPr>
          <a:xfrm>
            <a:off x="1080000" y="1329907"/>
            <a:ext cx="8632476" cy="5040000"/>
          </a:xfrm>
        </p:spPr>
        <p:txBody>
          <a:bodyPr/>
          <a:lstStyle/>
          <a:p>
            <a:r>
              <a:rPr lang="fr-FR" sz="2400" dirty="0"/>
              <a:t>Toute conduite de consommation ne posant pas de problème pour autant qu’elle reste modérée, i.e. inférieure ou égale à certains seuils et prise en dehors de toute situation à risque ou de risque individuel particulier.</a:t>
            </a:r>
          </a:p>
          <a:p>
            <a:r>
              <a:rPr lang="fr-FR" sz="2400" b="1" dirty="0"/>
              <a:t>Donc: </a:t>
            </a:r>
            <a:r>
              <a:rPr lang="fr-FR" sz="2400" dirty="0"/>
              <a:t>consommation de substances psychoactives ou comportement ne provoquant ni complications somatiques, ni dommages psycho-affectifs, ni problèmes sociaux, ni pour l’individu, ni pour son environnement</a:t>
            </a:r>
            <a:endParaRPr lang="fr-FR" sz="2800" dirty="0"/>
          </a:p>
          <a:p>
            <a:r>
              <a:rPr lang="fr-FR" sz="2400" dirty="0"/>
              <a:t>En lien direct avec le refus, la tolérance, ou au contraire, la valorisation d’une substance par une société donnée, à un moment donné (vin en France, cannabis au Maroc, …).</a:t>
            </a:r>
          </a:p>
          <a:p>
            <a:r>
              <a:rPr lang="fr-FR" sz="2400" dirty="0"/>
              <a:t>Les « normes » de consommations varient souvent dans le temps.</a:t>
            </a:r>
          </a:p>
        </p:txBody>
      </p:sp>
    </p:spTree>
    <p:extLst>
      <p:ext uri="{BB962C8B-B14F-4D97-AF65-F5344CB8AC3E}">
        <p14:creationId xmlns:p14="http://schemas.microsoft.com/office/powerpoint/2010/main" val="2336184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Bibliographie</a:t>
            </a:r>
          </a:p>
        </p:txBody>
      </p:sp>
      <p:sp>
        <p:nvSpPr>
          <p:cNvPr id="3" name="Subtitle 2"/>
          <p:cNvSpPr>
            <a:spLocks noGrp="1"/>
          </p:cNvSpPr>
          <p:nvPr>
            <p:ph type="subTitle" idx="1"/>
          </p:nvPr>
        </p:nvSpPr>
        <p:spPr/>
        <p:txBody>
          <a:bodyPr/>
          <a:lstStyle/>
          <a:p>
            <a:r>
              <a:rPr lang="fr-FR" dirty="0"/>
              <a:t>Articles scientifiques</a:t>
            </a:r>
          </a:p>
        </p:txBody>
      </p:sp>
      <p:sp>
        <p:nvSpPr>
          <p:cNvPr id="4" name="Content Placeholder 3"/>
          <p:cNvSpPr>
            <a:spLocks noGrp="1"/>
          </p:cNvSpPr>
          <p:nvPr>
            <p:ph idx="13"/>
          </p:nvPr>
        </p:nvSpPr>
        <p:spPr>
          <a:xfrm>
            <a:off x="121678" y="1222498"/>
            <a:ext cx="9666622" cy="4943605"/>
          </a:xfrm>
        </p:spPr>
        <p:txBody>
          <a:bodyPr/>
          <a:lstStyle/>
          <a:p>
            <a:pPr marL="184150" lvl="0" indent="-184150">
              <a:spcBef>
                <a:spcPts val="200"/>
              </a:spcBef>
            </a:pPr>
            <a:r>
              <a:rPr lang="en-US" sz="1400" dirty="0" err="1"/>
              <a:t>Blaise</a:t>
            </a:r>
            <a:r>
              <a:rPr lang="en-US" sz="1400" dirty="0"/>
              <a:t>, M., </a:t>
            </a:r>
            <a:r>
              <a:rPr lang="en-US" sz="1400" dirty="0" err="1"/>
              <a:t>Grégoire</a:t>
            </a:r>
            <a:r>
              <a:rPr lang="en-US" sz="1400" dirty="0"/>
              <a:t>, M., </a:t>
            </a:r>
            <a:r>
              <a:rPr lang="en-US" sz="1400" dirty="0" err="1"/>
              <a:t>Valleur</a:t>
            </a:r>
            <a:r>
              <a:rPr lang="en-US" sz="1400" dirty="0"/>
              <a:t>, M. (2017). Addictions </a:t>
            </a:r>
            <a:r>
              <a:rPr lang="en-US" sz="1400" dirty="0" err="1"/>
              <a:t>à</a:t>
            </a:r>
            <a:r>
              <a:rPr lang="en-US" sz="1400" dirty="0"/>
              <a:t> </a:t>
            </a:r>
            <a:r>
              <a:rPr lang="en-US" sz="1400" dirty="0" err="1"/>
              <a:t>l’héroïne</a:t>
            </a:r>
            <a:r>
              <a:rPr lang="en-US" sz="1400" dirty="0"/>
              <a:t>, </a:t>
            </a:r>
            <a:r>
              <a:rPr lang="en-US" sz="1400" dirty="0" err="1"/>
              <a:t>à</a:t>
            </a:r>
            <a:r>
              <a:rPr lang="en-US" sz="1400" dirty="0"/>
              <a:t> la </a:t>
            </a:r>
            <a:r>
              <a:rPr lang="en-US" sz="1400" dirty="0" err="1"/>
              <a:t>cocaïne</a:t>
            </a:r>
            <a:r>
              <a:rPr lang="en-US" sz="1400" dirty="0"/>
              <a:t>, au cannabis et </a:t>
            </a:r>
            <a:r>
              <a:rPr lang="en-US" sz="1400" dirty="0" err="1"/>
              <a:t>autres</a:t>
            </a:r>
            <a:r>
              <a:rPr lang="en-US" sz="1400" dirty="0"/>
              <a:t> substances </a:t>
            </a:r>
            <a:r>
              <a:rPr lang="en-US" sz="1400" dirty="0" err="1"/>
              <a:t>illicites</a:t>
            </a:r>
            <a:r>
              <a:rPr lang="en-US" sz="1400" dirty="0"/>
              <a:t>. </a:t>
            </a:r>
            <a:r>
              <a:rPr lang="en-US" sz="1400" i="1" dirty="0"/>
              <a:t>EMC – </a:t>
            </a:r>
            <a:r>
              <a:rPr lang="en-US" sz="1400" i="1" dirty="0" err="1"/>
              <a:t>Psychiatrie</a:t>
            </a:r>
            <a:r>
              <a:rPr lang="en-US" sz="1400" i="1" dirty="0"/>
              <a:t>; 14</a:t>
            </a:r>
            <a:r>
              <a:rPr lang="en-US" sz="1400" dirty="0"/>
              <a:t>(4): 1-18 [Article 37-396-A-40].</a:t>
            </a:r>
          </a:p>
          <a:p>
            <a:pPr marL="184150" lvl="0" indent="-184150">
              <a:spcBef>
                <a:spcPts val="200"/>
              </a:spcBef>
            </a:pPr>
            <a:r>
              <a:rPr lang="en-US" sz="1400" dirty="0"/>
              <a:t>Cloos, J.-M., Stein, R., </a:t>
            </a:r>
            <a:r>
              <a:rPr lang="en-US" sz="1400" dirty="0" err="1"/>
              <a:t>Rauchs</a:t>
            </a:r>
            <a:r>
              <a:rPr lang="en-US" sz="1400" dirty="0"/>
              <a:t>, P., Koch, P., </a:t>
            </a:r>
            <a:r>
              <a:rPr lang="en-US" sz="1400" dirty="0" err="1"/>
              <a:t>Chouinard</a:t>
            </a:r>
            <a:r>
              <a:rPr lang="en-US" sz="1400" dirty="0"/>
              <a:t>, G. (2011). Addictions aux </a:t>
            </a:r>
            <a:r>
              <a:rPr lang="en-US" sz="1400" dirty="0" err="1"/>
              <a:t>benzodiazépines</a:t>
            </a:r>
            <a:r>
              <a:rPr lang="en-US" sz="1400" dirty="0"/>
              <a:t> : </a:t>
            </a:r>
            <a:r>
              <a:rPr lang="en-US" sz="1400" dirty="0" err="1"/>
              <a:t>prévalence</a:t>
            </a:r>
            <a:r>
              <a:rPr lang="en-US" sz="1400" dirty="0"/>
              <a:t>, diagnostic et </a:t>
            </a:r>
            <a:r>
              <a:rPr lang="en-US" sz="1400" dirty="0" err="1"/>
              <a:t>traitement</a:t>
            </a:r>
            <a:r>
              <a:rPr lang="en-US" sz="1400" dirty="0"/>
              <a:t>. </a:t>
            </a:r>
            <a:r>
              <a:rPr lang="en-US" sz="1400" i="1" dirty="0"/>
              <a:t>EMC – </a:t>
            </a:r>
            <a:r>
              <a:rPr lang="en-US" sz="1400" i="1" dirty="0" err="1"/>
              <a:t>Psychiatrie</a:t>
            </a:r>
            <a:r>
              <a:rPr lang="en-US" sz="1400" i="1" dirty="0"/>
              <a:t>;</a:t>
            </a:r>
            <a:r>
              <a:rPr lang="en-US" sz="1400" dirty="0"/>
              <a:t> 37-396-A-17.</a:t>
            </a:r>
          </a:p>
          <a:p>
            <a:pPr marL="184150" lvl="0" indent="-184150">
              <a:spcBef>
                <a:spcPts val="200"/>
              </a:spcBef>
            </a:pPr>
            <a:r>
              <a:rPr lang="en-US" sz="1400" dirty="0" err="1"/>
              <a:t>Décamps</a:t>
            </a:r>
            <a:r>
              <a:rPr lang="en-US" sz="1400" dirty="0"/>
              <a:t>, G., </a:t>
            </a:r>
            <a:r>
              <a:rPr lang="en-US" sz="1400" dirty="0" err="1"/>
              <a:t>Battaglia</a:t>
            </a:r>
            <a:r>
              <a:rPr lang="en-US" sz="1400" dirty="0"/>
              <a:t>, N., &amp; </a:t>
            </a:r>
            <a:r>
              <a:rPr lang="en-US" sz="1400" dirty="0" err="1"/>
              <a:t>Idier</a:t>
            </a:r>
            <a:r>
              <a:rPr lang="en-US" sz="1400" dirty="0"/>
              <a:t>, L. (2010). </a:t>
            </a:r>
            <a:r>
              <a:rPr lang="en-US" sz="1400" dirty="0" err="1"/>
              <a:t>Élaboration</a:t>
            </a:r>
            <a:r>
              <a:rPr lang="en-US" sz="1400" dirty="0"/>
              <a:t> du Questionnaire de </a:t>
            </a:r>
            <a:r>
              <a:rPr lang="en-US" sz="1400" dirty="0" err="1"/>
              <a:t>mesure</a:t>
            </a:r>
            <a:r>
              <a:rPr lang="en-US" sz="1400" dirty="0"/>
              <a:t> de </a:t>
            </a:r>
            <a:r>
              <a:rPr lang="en-US" sz="1400" dirty="0" err="1"/>
              <a:t>l’intensité</a:t>
            </a:r>
            <a:r>
              <a:rPr lang="en-US" sz="1400" dirty="0"/>
              <a:t> des </a:t>
            </a:r>
            <a:r>
              <a:rPr lang="en-US" sz="1400" dirty="0" err="1"/>
              <a:t>conduites</a:t>
            </a:r>
            <a:r>
              <a:rPr lang="en-US" sz="1400" dirty="0"/>
              <a:t> </a:t>
            </a:r>
            <a:r>
              <a:rPr lang="en-US" sz="1400" dirty="0" err="1"/>
              <a:t>addictives</a:t>
            </a:r>
            <a:r>
              <a:rPr lang="en-US" sz="1400" dirty="0"/>
              <a:t> (QMICA): </a:t>
            </a:r>
            <a:r>
              <a:rPr lang="en-US" sz="1400" dirty="0" err="1"/>
              <a:t>évaluation</a:t>
            </a:r>
            <a:r>
              <a:rPr lang="en-US" sz="1400" dirty="0"/>
              <a:t> des addictions et co-addictions avec et sans substances. </a:t>
            </a:r>
            <a:r>
              <a:rPr lang="en-US" sz="1400" i="1" dirty="0" err="1"/>
              <a:t>Psychologie</a:t>
            </a:r>
            <a:r>
              <a:rPr lang="en-US" sz="1400" i="1" dirty="0"/>
              <a:t> </a:t>
            </a:r>
            <a:r>
              <a:rPr lang="en-US" sz="1400" i="1" dirty="0" err="1"/>
              <a:t>française</a:t>
            </a:r>
            <a:r>
              <a:rPr lang="en-US" sz="1400" i="1" dirty="0"/>
              <a:t>, 5</a:t>
            </a:r>
            <a:r>
              <a:rPr lang="en-US" sz="1400" dirty="0"/>
              <a:t>5(4), 279-294.</a:t>
            </a:r>
          </a:p>
          <a:p>
            <a:pPr marL="184150" lvl="0" indent="-184150">
              <a:spcBef>
                <a:spcPts val="200"/>
              </a:spcBef>
            </a:pPr>
            <a:r>
              <a:rPr lang="en-US" sz="1400" dirty="0"/>
              <a:t>de </a:t>
            </a:r>
            <a:r>
              <a:rPr lang="en-US" sz="1400" dirty="0" err="1"/>
              <a:t>Ternay</a:t>
            </a:r>
            <a:r>
              <a:rPr lang="en-US" sz="1400" dirty="0"/>
              <a:t>, J., </a:t>
            </a:r>
            <a:r>
              <a:rPr lang="en-US" sz="1400" dirty="0" err="1"/>
              <a:t>Menecier</a:t>
            </a:r>
            <a:r>
              <a:rPr lang="en-US" sz="1400" dirty="0"/>
              <a:t>, P., Rolland, B. (2020). </a:t>
            </a:r>
            <a:r>
              <a:rPr lang="en-US" sz="1400" dirty="0" err="1"/>
              <a:t>Mésusage</a:t>
            </a:r>
            <a:r>
              <a:rPr lang="en-US" sz="1400" dirty="0"/>
              <a:t> </a:t>
            </a:r>
            <a:r>
              <a:rPr lang="en-US" sz="1400" dirty="0" err="1"/>
              <a:t>d’alcool</a:t>
            </a:r>
            <a:r>
              <a:rPr lang="en-US" sz="1400" dirty="0"/>
              <a:t> : </a:t>
            </a:r>
            <a:r>
              <a:rPr lang="en-US" sz="1400" dirty="0" err="1"/>
              <a:t>principes</a:t>
            </a:r>
            <a:r>
              <a:rPr lang="en-US" sz="1400" dirty="0"/>
              <a:t> de </a:t>
            </a:r>
            <a:r>
              <a:rPr lang="en-US" sz="1400" dirty="0" err="1"/>
              <a:t>repérage</a:t>
            </a:r>
            <a:r>
              <a:rPr lang="en-US" sz="1400" dirty="0"/>
              <a:t> et </a:t>
            </a:r>
            <a:r>
              <a:rPr lang="en-US" sz="1400" dirty="0" err="1"/>
              <a:t>d’intervention</a:t>
            </a:r>
            <a:r>
              <a:rPr lang="en-US" sz="1400" dirty="0"/>
              <a:t>. </a:t>
            </a:r>
            <a:r>
              <a:rPr lang="en-US" sz="1400" i="1" dirty="0"/>
              <a:t>EMC – </a:t>
            </a:r>
            <a:r>
              <a:rPr lang="en-US" sz="1400" i="1" dirty="0" err="1"/>
              <a:t>Psychiatrie</a:t>
            </a:r>
            <a:r>
              <a:rPr lang="en-US" sz="1400" i="1" dirty="0"/>
              <a:t>; 36</a:t>
            </a:r>
            <a:r>
              <a:rPr lang="en-US" sz="1400" dirty="0"/>
              <a:t>(3): 1-13 [Article 37-396-A-05].</a:t>
            </a:r>
          </a:p>
          <a:p>
            <a:pPr marL="184150" lvl="0" indent="-184150">
              <a:spcBef>
                <a:spcPts val="200"/>
              </a:spcBef>
            </a:pPr>
            <a:r>
              <a:rPr lang="en-US" sz="1400" dirty="0" err="1"/>
              <a:t>Giustiniani</a:t>
            </a:r>
            <a:r>
              <a:rPr lang="en-US" sz="1400" dirty="0"/>
              <a:t>, J., </a:t>
            </a:r>
            <a:r>
              <a:rPr lang="en-US" sz="1400" dirty="0" err="1"/>
              <a:t>Lévêque</a:t>
            </a:r>
            <a:r>
              <a:rPr lang="en-US" sz="1400" dirty="0"/>
              <a:t>, E., </a:t>
            </a:r>
            <a:r>
              <a:rPr lang="en-US" sz="1400" dirty="0" err="1"/>
              <a:t>Vandel</a:t>
            </a:r>
            <a:r>
              <a:rPr lang="en-US" sz="1400" dirty="0"/>
              <a:t>, P. (2018). </a:t>
            </a:r>
            <a:r>
              <a:rPr lang="en-US" sz="1400" dirty="0" err="1"/>
              <a:t>Conduite</a:t>
            </a:r>
            <a:r>
              <a:rPr lang="en-US" sz="1400" dirty="0"/>
              <a:t> addictive du </a:t>
            </a:r>
            <a:r>
              <a:rPr lang="en-US" sz="1400" dirty="0" err="1"/>
              <a:t>sujet</a:t>
            </a:r>
            <a:r>
              <a:rPr lang="en-US" sz="1400" dirty="0"/>
              <a:t> </a:t>
            </a:r>
            <a:r>
              <a:rPr lang="en-US" sz="1400" dirty="0" err="1"/>
              <a:t>âgé</a:t>
            </a:r>
            <a:r>
              <a:rPr lang="en-US" sz="1400" dirty="0"/>
              <a:t>. </a:t>
            </a:r>
            <a:r>
              <a:rPr lang="en-US" sz="1400" i="1" dirty="0"/>
              <a:t>EMC – </a:t>
            </a:r>
            <a:r>
              <a:rPr lang="en-US" sz="1400" i="1" dirty="0" err="1"/>
              <a:t>Psychiatrie</a:t>
            </a:r>
            <a:r>
              <a:rPr lang="en-US" sz="1400" i="1" dirty="0"/>
              <a:t>, 15</a:t>
            </a:r>
            <a:r>
              <a:rPr lang="en-US" sz="1400" dirty="0"/>
              <a:t>(4): 1-15 [Article 37-530-A-30].</a:t>
            </a:r>
          </a:p>
          <a:p>
            <a:pPr marL="184150" indent="-184150">
              <a:lnSpc>
                <a:spcPct val="100000"/>
              </a:lnSpc>
              <a:spcBef>
                <a:spcPts val="200"/>
              </a:spcBef>
            </a:pPr>
            <a:r>
              <a:rPr lang="en-US" sz="1400" dirty="0"/>
              <a:t>Gluck-</a:t>
            </a:r>
            <a:r>
              <a:rPr lang="en-US" sz="1400" dirty="0" err="1"/>
              <a:t>Vanlaer</a:t>
            </a:r>
            <a:r>
              <a:rPr lang="en-US" sz="1400" dirty="0"/>
              <a:t>, N. (1998). Troubles des </a:t>
            </a:r>
            <a:r>
              <a:rPr lang="en-US" sz="1400" dirty="0" err="1"/>
              <a:t>conduites</a:t>
            </a:r>
            <a:r>
              <a:rPr lang="en-US" sz="1400" dirty="0"/>
              <a:t> </a:t>
            </a:r>
            <a:r>
              <a:rPr lang="en-US" sz="1400" dirty="0" err="1"/>
              <a:t>addictives</a:t>
            </a:r>
            <a:r>
              <a:rPr lang="en-US" sz="1400" dirty="0"/>
              <a:t>. </a:t>
            </a:r>
            <a:r>
              <a:rPr lang="en-US" sz="1400" i="1" dirty="0"/>
              <a:t>EMC – </a:t>
            </a:r>
            <a:r>
              <a:rPr lang="en-US" sz="1400" i="1" dirty="0" err="1"/>
              <a:t>Encyclopédie</a:t>
            </a:r>
            <a:r>
              <a:rPr lang="en-US" sz="1400" i="1" dirty="0"/>
              <a:t> </a:t>
            </a:r>
            <a:r>
              <a:rPr lang="en-US" sz="1400" i="1" dirty="0" err="1"/>
              <a:t>Pratique</a:t>
            </a:r>
            <a:r>
              <a:rPr lang="en-US" sz="1400" i="1" dirty="0"/>
              <a:t> de </a:t>
            </a:r>
            <a:r>
              <a:rPr lang="en-US" sz="1400" i="1" dirty="0" err="1"/>
              <a:t>Médecine</a:t>
            </a:r>
            <a:r>
              <a:rPr lang="en-US" sz="1400" dirty="0"/>
              <a:t>, 7-0145.</a:t>
            </a:r>
          </a:p>
          <a:p>
            <a:pPr marL="184150" indent="-184150">
              <a:lnSpc>
                <a:spcPct val="100000"/>
              </a:lnSpc>
              <a:spcBef>
                <a:spcPts val="200"/>
              </a:spcBef>
            </a:pPr>
            <a:r>
              <a:rPr lang="en-US" sz="1400" dirty="0" err="1"/>
              <a:t>Kebir</a:t>
            </a:r>
            <a:r>
              <a:rPr lang="en-US" sz="1400" dirty="0"/>
              <a:t>, O., </a:t>
            </a:r>
            <a:r>
              <a:rPr lang="en-US" sz="1400" dirty="0" err="1"/>
              <a:t>Laqueille</a:t>
            </a:r>
            <a:r>
              <a:rPr lang="en-US" sz="1400" dirty="0"/>
              <a:t>, X. (2019). Addictions </a:t>
            </a:r>
            <a:r>
              <a:rPr lang="en-US" sz="1400" dirty="0" err="1"/>
              <a:t>iatrogènes</a:t>
            </a:r>
            <a:r>
              <a:rPr lang="en-US" sz="1400" dirty="0"/>
              <a:t>. EMC – </a:t>
            </a:r>
            <a:r>
              <a:rPr lang="en-US" sz="1400" dirty="0" err="1"/>
              <a:t>Psychiatrie</a:t>
            </a:r>
            <a:r>
              <a:rPr lang="en-US" sz="1400" dirty="0"/>
              <a:t>, 16(4): 1-9 [Article 37-396-A-18].</a:t>
            </a:r>
          </a:p>
          <a:p>
            <a:pPr marL="184150" indent="-184150">
              <a:lnSpc>
                <a:spcPct val="100000"/>
              </a:lnSpc>
              <a:spcBef>
                <a:spcPts val="200"/>
              </a:spcBef>
            </a:pPr>
            <a:r>
              <a:rPr lang="en-US" sz="1400" dirty="0"/>
              <a:t>Nutt, D. J., King, L. A., &amp; Phillips, L. D. (2010). Drug harms in the UK: a </a:t>
            </a:r>
            <a:r>
              <a:rPr lang="en-US" sz="1400" dirty="0" err="1"/>
              <a:t>multicriteria</a:t>
            </a:r>
            <a:r>
              <a:rPr lang="en-US" sz="1400" dirty="0"/>
              <a:t> decision analysis. </a:t>
            </a:r>
            <a:r>
              <a:rPr lang="en-US" sz="1400" i="1" dirty="0"/>
              <a:t>The Lancet, 376</a:t>
            </a:r>
            <a:r>
              <a:rPr lang="en-US" sz="1400" dirty="0"/>
              <a:t>(9752), 1558-1565.</a:t>
            </a:r>
          </a:p>
          <a:p>
            <a:pPr marL="184150" indent="-184150">
              <a:lnSpc>
                <a:spcPct val="100000"/>
              </a:lnSpc>
              <a:spcBef>
                <a:spcPts val="200"/>
              </a:spcBef>
            </a:pPr>
            <a:r>
              <a:rPr lang="en-US" sz="1400" dirty="0" err="1"/>
              <a:t>Rasovszky</a:t>
            </a:r>
            <a:r>
              <a:rPr lang="en-US" sz="1400" dirty="0"/>
              <a:t>, T. (2017). </a:t>
            </a:r>
            <a:r>
              <a:rPr lang="en-US" sz="1400" dirty="0" err="1"/>
              <a:t>Früherkennung</a:t>
            </a:r>
            <a:r>
              <a:rPr lang="en-US" sz="1400" dirty="0"/>
              <a:t> und </a:t>
            </a:r>
            <a:r>
              <a:rPr lang="en-US" sz="1400" dirty="0" err="1"/>
              <a:t>Umgang</a:t>
            </a:r>
            <a:r>
              <a:rPr lang="en-US" sz="1400" dirty="0"/>
              <a:t> </a:t>
            </a:r>
            <a:r>
              <a:rPr lang="en-US" sz="1400" dirty="0" err="1"/>
              <a:t>mit</a:t>
            </a:r>
            <a:r>
              <a:rPr lang="en-US" sz="1400" dirty="0"/>
              <a:t> </a:t>
            </a:r>
            <a:r>
              <a:rPr lang="en-US" sz="1400" dirty="0" err="1"/>
              <a:t>risikoreichem</a:t>
            </a:r>
            <a:r>
              <a:rPr lang="en-US" sz="1400" dirty="0"/>
              <a:t> </a:t>
            </a:r>
            <a:r>
              <a:rPr lang="en-US" sz="1400" dirty="0" err="1"/>
              <a:t>Alkoholkonsum</a:t>
            </a:r>
            <a:r>
              <a:rPr lang="en-US" sz="1400" dirty="0"/>
              <a:t>. </a:t>
            </a:r>
            <a:r>
              <a:rPr lang="en-US" sz="1400" i="1" dirty="0"/>
              <a:t>Primary and Hospital Care – </a:t>
            </a:r>
            <a:r>
              <a:rPr lang="en-US" sz="1400" i="1" dirty="0" err="1"/>
              <a:t>Allgemeine</a:t>
            </a:r>
            <a:r>
              <a:rPr lang="en-US" sz="1400" i="1" dirty="0"/>
              <a:t> </a:t>
            </a:r>
            <a:r>
              <a:rPr lang="en-US" sz="1400" i="1" dirty="0" err="1"/>
              <a:t>Innere</a:t>
            </a:r>
            <a:r>
              <a:rPr lang="en-US" sz="1400" i="1" dirty="0"/>
              <a:t> </a:t>
            </a:r>
            <a:r>
              <a:rPr lang="en-US" sz="1400" i="1" dirty="0" err="1"/>
              <a:t>Medizin</a:t>
            </a:r>
            <a:r>
              <a:rPr lang="en-US" sz="1400" i="1" dirty="0"/>
              <a:t>, 17</a:t>
            </a:r>
            <a:r>
              <a:rPr lang="en-US" sz="1400" dirty="0"/>
              <a:t>(8), 158-161.</a:t>
            </a:r>
          </a:p>
          <a:p>
            <a:pPr marL="184150" indent="-184150">
              <a:lnSpc>
                <a:spcPct val="100000"/>
              </a:lnSpc>
              <a:spcBef>
                <a:spcPts val="200"/>
              </a:spcBef>
            </a:pPr>
            <a:r>
              <a:rPr lang="en-US" sz="1400" dirty="0"/>
              <a:t>Rolland, B., </a:t>
            </a:r>
            <a:r>
              <a:rPr lang="en-US" sz="1400" dirty="0" err="1"/>
              <a:t>Bence</a:t>
            </a:r>
            <a:r>
              <a:rPr lang="en-US" sz="1400" dirty="0"/>
              <a:t>, C., &amp; </a:t>
            </a:r>
            <a:r>
              <a:rPr lang="en-US" sz="1400" dirty="0" err="1"/>
              <a:t>Cottencin</a:t>
            </a:r>
            <a:r>
              <a:rPr lang="en-US" sz="1400" dirty="0"/>
              <a:t>, O. (2013). </a:t>
            </a:r>
            <a:r>
              <a:rPr lang="en-US" sz="1400" dirty="0" err="1"/>
              <a:t>L'abstinence</a:t>
            </a:r>
            <a:r>
              <a:rPr lang="en-US" sz="1400" dirty="0"/>
              <a:t>? </a:t>
            </a:r>
            <a:r>
              <a:rPr lang="en-US" sz="1400" dirty="0" err="1"/>
              <a:t>Oui</a:t>
            </a:r>
            <a:r>
              <a:rPr lang="en-US" sz="1400" dirty="0"/>
              <a:t>... </a:t>
            </a:r>
            <a:r>
              <a:rPr lang="en-US" sz="1400" dirty="0" err="1"/>
              <a:t>mais</a:t>
            </a:r>
            <a:r>
              <a:rPr lang="en-US" sz="1400" dirty="0"/>
              <a:t> avec </a:t>
            </a:r>
            <a:r>
              <a:rPr lang="en-US" sz="1400" dirty="0" err="1"/>
              <a:t>modération</a:t>
            </a:r>
            <a:r>
              <a:rPr lang="en-US" sz="1400" dirty="0"/>
              <a:t>! </a:t>
            </a:r>
            <a:r>
              <a:rPr lang="en-US" sz="1400" dirty="0" err="1"/>
              <a:t>Quatre</a:t>
            </a:r>
            <a:r>
              <a:rPr lang="en-US" sz="1400" dirty="0"/>
              <a:t> raisons pour de </a:t>
            </a:r>
            <a:r>
              <a:rPr lang="en-US" sz="1400" dirty="0" err="1"/>
              <a:t>nouvelles</a:t>
            </a:r>
            <a:r>
              <a:rPr lang="en-US" sz="1400" dirty="0"/>
              <a:t> </a:t>
            </a:r>
            <a:r>
              <a:rPr lang="en-US" sz="1400" dirty="0" err="1"/>
              <a:t>recommandations</a:t>
            </a:r>
            <a:r>
              <a:rPr lang="en-US" sz="1400" dirty="0"/>
              <a:t> </a:t>
            </a:r>
            <a:r>
              <a:rPr lang="en-US" sz="1400" dirty="0" err="1"/>
              <a:t>nationales</a:t>
            </a:r>
            <a:r>
              <a:rPr lang="en-US" sz="1400" dirty="0"/>
              <a:t> </a:t>
            </a:r>
            <a:r>
              <a:rPr lang="en-US" sz="1400" dirty="0" err="1"/>
              <a:t>sur</a:t>
            </a:r>
            <a:r>
              <a:rPr lang="en-US" sz="1400" dirty="0"/>
              <a:t> </a:t>
            </a:r>
            <a:r>
              <a:rPr lang="en-US" sz="1400" dirty="0" err="1"/>
              <a:t>l'alcoolodépendance</a:t>
            </a:r>
            <a:r>
              <a:rPr lang="en-US" sz="1400" dirty="0"/>
              <a:t>. </a:t>
            </a:r>
            <a:r>
              <a:rPr lang="en-US" sz="1400" i="1" dirty="0"/>
              <a:t>Le </a:t>
            </a:r>
            <a:r>
              <a:rPr lang="en-US" sz="1400" i="1" dirty="0" err="1"/>
              <a:t>Courrier</a:t>
            </a:r>
            <a:r>
              <a:rPr lang="en-US" sz="1400" i="1" dirty="0"/>
              <a:t> des addictions</a:t>
            </a:r>
            <a:r>
              <a:rPr lang="en-US" sz="1400" dirty="0"/>
              <a:t>, </a:t>
            </a:r>
            <a:r>
              <a:rPr lang="en-US" sz="1400" i="1" dirty="0"/>
              <a:t>15</a:t>
            </a:r>
            <a:r>
              <a:rPr lang="en-US" sz="1400" dirty="0"/>
              <a:t>(3), 8-10.</a:t>
            </a:r>
          </a:p>
          <a:p>
            <a:pPr marL="184150" indent="-184150">
              <a:lnSpc>
                <a:spcPct val="100000"/>
              </a:lnSpc>
              <a:spcBef>
                <a:spcPts val="200"/>
              </a:spcBef>
            </a:pPr>
            <a:r>
              <a:rPr lang="en-US" sz="1400" dirty="0"/>
              <a:t>Rolland, B. (2014a). Trouble de </a:t>
            </a:r>
            <a:r>
              <a:rPr lang="en-US" sz="1400" dirty="0" err="1"/>
              <a:t>l’usage</a:t>
            </a:r>
            <a:r>
              <a:rPr lang="en-US" sz="1400" dirty="0"/>
              <a:t> </a:t>
            </a:r>
            <a:r>
              <a:rPr lang="en-US" sz="1400" dirty="0" err="1"/>
              <a:t>d’alcool</a:t>
            </a:r>
            <a:r>
              <a:rPr lang="en-US" sz="1400" dirty="0"/>
              <a:t>: les </a:t>
            </a:r>
            <a:r>
              <a:rPr lang="en-US" sz="1400" dirty="0" err="1"/>
              <a:t>nouvelles</a:t>
            </a:r>
            <a:r>
              <a:rPr lang="en-US" sz="1400" dirty="0"/>
              <a:t> </a:t>
            </a:r>
            <a:r>
              <a:rPr lang="en-US" sz="1400" dirty="0" err="1"/>
              <a:t>méthodes</a:t>
            </a:r>
            <a:r>
              <a:rPr lang="en-US" sz="1400" dirty="0"/>
              <a:t> </a:t>
            </a:r>
            <a:r>
              <a:rPr lang="en-US" sz="1400" dirty="0" err="1"/>
              <a:t>d’évaluation</a:t>
            </a:r>
            <a:r>
              <a:rPr lang="en-US" sz="1400" dirty="0"/>
              <a:t>. </a:t>
            </a:r>
            <a:r>
              <a:rPr lang="en-US" sz="1400" i="1" dirty="0"/>
              <a:t>La </a:t>
            </a:r>
            <a:r>
              <a:rPr lang="en-US" sz="1400" i="1" dirty="0" err="1"/>
              <a:t>Lettre</a:t>
            </a:r>
            <a:r>
              <a:rPr lang="en-US" sz="1400" i="1" dirty="0"/>
              <a:t> du </a:t>
            </a:r>
            <a:r>
              <a:rPr lang="en-US" sz="1400" i="1" dirty="0" err="1"/>
              <a:t>pharmacologue</a:t>
            </a:r>
            <a:r>
              <a:rPr lang="en-US" sz="1400" i="1" dirty="0"/>
              <a:t>, 28</a:t>
            </a:r>
            <a:r>
              <a:rPr lang="en-US" sz="1400" dirty="0"/>
              <a:t>(2), 59-65.</a:t>
            </a:r>
          </a:p>
          <a:p>
            <a:pPr marL="184150" indent="-184150">
              <a:lnSpc>
                <a:spcPct val="100000"/>
              </a:lnSpc>
              <a:spcBef>
                <a:spcPts val="200"/>
              </a:spcBef>
            </a:pPr>
            <a:r>
              <a:rPr lang="en-US" sz="1400" dirty="0"/>
              <a:t>Rolland, B. (2014b). Trouble de </a:t>
            </a:r>
            <a:r>
              <a:rPr lang="en-US" sz="1400" dirty="0" err="1"/>
              <a:t>l’usage</a:t>
            </a:r>
            <a:r>
              <a:rPr lang="en-US" sz="1400" dirty="0"/>
              <a:t> </a:t>
            </a:r>
            <a:r>
              <a:rPr lang="en-US" sz="1400" dirty="0" err="1"/>
              <a:t>d’alcool</a:t>
            </a:r>
            <a:r>
              <a:rPr lang="en-US" sz="1400" dirty="0"/>
              <a:t>: </a:t>
            </a:r>
            <a:r>
              <a:rPr lang="en-US" sz="1400" dirty="0" err="1"/>
              <a:t>dépistage</a:t>
            </a:r>
            <a:r>
              <a:rPr lang="en-US" sz="1400" dirty="0"/>
              <a:t>, </a:t>
            </a:r>
            <a:r>
              <a:rPr lang="en-US" sz="1400" dirty="0" err="1"/>
              <a:t>évaluation</a:t>
            </a:r>
            <a:r>
              <a:rPr lang="en-US" sz="1400" dirty="0"/>
              <a:t> et </a:t>
            </a:r>
            <a:r>
              <a:rPr lang="en-US" sz="1400" dirty="0" err="1"/>
              <a:t>principes</a:t>
            </a:r>
            <a:r>
              <a:rPr lang="en-US" sz="1400" dirty="0"/>
              <a:t> de </a:t>
            </a:r>
            <a:r>
              <a:rPr lang="en-US" sz="1400" dirty="0" err="1"/>
              <a:t>prise</a:t>
            </a:r>
            <a:r>
              <a:rPr lang="en-US" sz="1400" dirty="0"/>
              <a:t> en charge. </a:t>
            </a:r>
            <a:r>
              <a:rPr lang="en-US" sz="1400" i="1" dirty="0"/>
              <a:t>La </a:t>
            </a:r>
            <a:r>
              <a:rPr lang="en-US" sz="1400" i="1" dirty="0" err="1"/>
              <a:t>Lettre</a:t>
            </a:r>
            <a:r>
              <a:rPr lang="en-US" sz="1400" i="1" dirty="0"/>
              <a:t> du </a:t>
            </a:r>
            <a:r>
              <a:rPr lang="en-US" sz="1400" i="1" dirty="0" err="1"/>
              <a:t>pharmacologue</a:t>
            </a:r>
            <a:r>
              <a:rPr lang="en-US" sz="1400" i="1" dirty="0"/>
              <a:t>, 28</a:t>
            </a:r>
            <a:r>
              <a:rPr lang="en-US" sz="1400" dirty="0"/>
              <a:t>(2), 66-70.</a:t>
            </a:r>
          </a:p>
          <a:p>
            <a:pPr marL="184150" indent="-184150">
              <a:lnSpc>
                <a:spcPct val="100000"/>
              </a:lnSpc>
              <a:spcBef>
                <a:spcPts val="200"/>
              </a:spcBef>
            </a:pPr>
            <a:r>
              <a:rPr lang="en-US" sz="1400" dirty="0" err="1"/>
              <a:t>Valleur</a:t>
            </a:r>
            <a:r>
              <a:rPr lang="en-US" sz="1400" dirty="0"/>
              <a:t>, M., </a:t>
            </a:r>
            <a:r>
              <a:rPr lang="en-US" sz="1400" dirty="0" err="1"/>
              <a:t>Codina</a:t>
            </a:r>
            <a:r>
              <a:rPr lang="en-US" sz="1400" dirty="0"/>
              <a:t>, I., </a:t>
            </a:r>
            <a:r>
              <a:rPr lang="en-US" sz="1400" dirty="0" err="1"/>
              <a:t>Rossé</a:t>
            </a:r>
            <a:r>
              <a:rPr lang="en-US" sz="1400" dirty="0"/>
              <a:t>, E. (2016). Addictions sans </a:t>
            </a:r>
            <a:r>
              <a:rPr lang="en-US" sz="1400" dirty="0" err="1"/>
              <a:t>produit</a:t>
            </a:r>
            <a:r>
              <a:rPr lang="en-US" sz="1400" dirty="0"/>
              <a:t>. </a:t>
            </a:r>
            <a:r>
              <a:rPr lang="en-US" sz="1400" i="1" dirty="0"/>
              <a:t>EMC – </a:t>
            </a:r>
            <a:r>
              <a:rPr lang="en-US" sz="1400" i="1" dirty="0" err="1"/>
              <a:t>Psychiatrie</a:t>
            </a:r>
            <a:r>
              <a:rPr lang="en-US" sz="1400" i="1" dirty="0"/>
              <a:t>, 13</a:t>
            </a:r>
            <a:r>
              <a:rPr lang="en-US" sz="1400" dirty="0"/>
              <a:t>(1): 1-11 [Article 37-396-A-20].</a:t>
            </a:r>
          </a:p>
          <a:p>
            <a:pPr marL="184150" indent="-184150">
              <a:lnSpc>
                <a:spcPct val="100000"/>
              </a:lnSpc>
              <a:spcBef>
                <a:spcPts val="200"/>
              </a:spcBef>
            </a:pPr>
            <a:r>
              <a:rPr lang="en-US" sz="1400" dirty="0" err="1"/>
              <a:t>Valleur</a:t>
            </a:r>
            <a:r>
              <a:rPr lang="en-US" sz="1400" dirty="0"/>
              <a:t>, M., &amp; </a:t>
            </a:r>
            <a:r>
              <a:rPr lang="en-US" sz="1400" dirty="0" err="1"/>
              <a:t>Velea</a:t>
            </a:r>
            <a:r>
              <a:rPr lang="en-US" sz="1400" dirty="0"/>
              <a:t>, D. (2002). Les addictions sans drogue(s). </a:t>
            </a:r>
            <a:r>
              <a:rPr lang="en-US" sz="1400" i="1" dirty="0"/>
              <a:t>Revue </a:t>
            </a:r>
            <a:r>
              <a:rPr lang="en-US" sz="1400" i="1" dirty="0" err="1"/>
              <a:t>Toxibase</a:t>
            </a:r>
            <a:r>
              <a:rPr lang="en-US" sz="1400" i="1" dirty="0"/>
              <a:t>, 6</a:t>
            </a:r>
            <a:r>
              <a:rPr lang="en-US" sz="1400" dirty="0"/>
              <a:t>, 1-13</a:t>
            </a:r>
          </a:p>
        </p:txBody>
      </p:sp>
    </p:spTree>
    <p:extLst>
      <p:ext uri="{BB962C8B-B14F-4D97-AF65-F5344CB8AC3E}">
        <p14:creationId xmlns:p14="http://schemas.microsoft.com/office/powerpoint/2010/main" val="262677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L’intoxication aiguë</a:t>
            </a:r>
          </a:p>
        </p:txBody>
      </p:sp>
      <p:sp>
        <p:nvSpPr>
          <p:cNvPr id="3" name="Subtitle 2"/>
          <p:cNvSpPr>
            <a:spLocks noGrp="1"/>
          </p:cNvSpPr>
          <p:nvPr>
            <p:ph type="subTitle" idx="1"/>
          </p:nvPr>
        </p:nvSpPr>
        <p:spPr>
          <a:xfrm>
            <a:off x="1188000" y="558815"/>
            <a:ext cx="8607754" cy="359137"/>
          </a:xfrm>
        </p:spPr>
        <p:txBody>
          <a:bodyPr/>
          <a:lstStyle/>
          <a:p>
            <a:r>
              <a:rPr lang="fr-FR" dirty="0"/>
              <a:t>≠ une catégorie d’usage</a:t>
            </a:r>
            <a:endParaRPr lang="fr-FR" sz="2000" dirty="0"/>
          </a:p>
        </p:txBody>
      </p:sp>
      <p:sp>
        <p:nvSpPr>
          <p:cNvPr id="4" name="Content Placeholder 3"/>
          <p:cNvSpPr>
            <a:spLocks noGrp="1"/>
          </p:cNvSpPr>
          <p:nvPr>
            <p:ph idx="13"/>
          </p:nvPr>
        </p:nvSpPr>
        <p:spPr>
          <a:xfrm>
            <a:off x="1080000" y="1329907"/>
            <a:ext cx="8632476" cy="5040000"/>
          </a:xfrm>
        </p:spPr>
        <p:txBody>
          <a:bodyPr/>
          <a:lstStyle/>
          <a:p>
            <a:r>
              <a:rPr lang="fr-FR" sz="2800" dirty="0"/>
              <a:t>L‘</a:t>
            </a:r>
            <a:r>
              <a:rPr lang="fr-FR" sz="2800" b="1" dirty="0"/>
              <a:t>intoxication aigu</a:t>
            </a:r>
            <a:r>
              <a:rPr lang="fr-FR" altLang="ja-JP" sz="2800" b="1" dirty="0">
                <a:latin typeface="Arial"/>
                <a:cs typeface="ＭＳ Ｐゴシック" charset="0"/>
              </a:rPr>
              <a:t>ë</a:t>
            </a:r>
            <a:r>
              <a:rPr lang="fr-FR" sz="2800" dirty="0"/>
              <a:t> (ivresse) est une conduite de consommation pouvant être associée à n'importe laquelle des catégories d'usage ou de mésusage.</a:t>
            </a:r>
          </a:p>
          <a:p>
            <a:pPr marL="838200" lvl="1" indent="-381000">
              <a:spcBef>
                <a:spcPts val="1700"/>
              </a:spcBef>
            </a:pPr>
            <a:r>
              <a:rPr lang="fr-FR" dirty="0"/>
              <a:t>Elle ne peut être considérée comme une catégorie d'usage.</a:t>
            </a:r>
          </a:p>
          <a:p>
            <a:pPr marL="838200" lvl="1" indent="-381000"/>
            <a:r>
              <a:rPr lang="fr-FR" dirty="0"/>
              <a:t>Elle requiert une intervention spécifique pouvant nécessiter une médicalisation, au besoin urgente, adaptée à la gravité de son expression et de ses conséquences.</a:t>
            </a:r>
          </a:p>
          <a:p>
            <a:pPr marL="838200" lvl="1" indent="-381000"/>
            <a:r>
              <a:rPr lang="fr-FR" dirty="0"/>
              <a:t>Après les soins, il convient d'établir systématiquement le diagnostic de catégorie de l'usage qui y est associé et engager l'intervention recommandée.</a:t>
            </a:r>
          </a:p>
        </p:txBody>
      </p:sp>
    </p:spTree>
    <p:extLst>
      <p:ext uri="{BB962C8B-B14F-4D97-AF65-F5344CB8AC3E}">
        <p14:creationId xmlns:p14="http://schemas.microsoft.com/office/powerpoint/2010/main" val="333252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 mésusage (I)</a:t>
            </a:r>
          </a:p>
        </p:txBody>
      </p:sp>
      <p:sp>
        <p:nvSpPr>
          <p:cNvPr id="3" name="Subtitle 2"/>
          <p:cNvSpPr>
            <a:spLocks noGrp="1"/>
          </p:cNvSpPr>
          <p:nvPr>
            <p:ph type="subTitle" idx="1"/>
          </p:nvPr>
        </p:nvSpPr>
        <p:spPr>
          <a:xfrm>
            <a:off x="1188000" y="558815"/>
            <a:ext cx="8607754" cy="359137"/>
          </a:xfrm>
        </p:spPr>
        <p:txBody>
          <a:bodyPr/>
          <a:lstStyle/>
          <a:p>
            <a:r>
              <a:rPr lang="fr-FR" dirty="0"/>
              <a:t>L’usage à risque (« consommateur à risque »)</a:t>
            </a:r>
            <a:endParaRPr lang="fr-FR" sz="2000" dirty="0"/>
          </a:p>
        </p:txBody>
      </p:sp>
      <p:sp>
        <p:nvSpPr>
          <p:cNvPr id="4" name="Content Placeholder 3"/>
          <p:cNvSpPr>
            <a:spLocks noGrp="1"/>
          </p:cNvSpPr>
          <p:nvPr>
            <p:ph idx="13"/>
          </p:nvPr>
        </p:nvSpPr>
        <p:spPr>
          <a:xfrm>
            <a:off x="1080000" y="1329907"/>
            <a:ext cx="8632476" cy="5040000"/>
          </a:xfrm>
        </p:spPr>
        <p:txBody>
          <a:bodyPr/>
          <a:lstStyle/>
          <a:p>
            <a:r>
              <a:rPr lang="fr-FR" sz="2800" dirty="0"/>
              <a:t>Toute conduite de consommation (par exemple pour l‘alcool supérieure à certains seuils définis par l'OMS) et non encore associée à un quelconque dommage d'ordre médical, psychique ou social (dépendance incluse), mais susceptible d'en induire à court, moyen et/ou long terme.</a:t>
            </a:r>
            <a:endParaRPr lang="fr-FR" sz="3200" dirty="0"/>
          </a:p>
          <a:p>
            <a:r>
              <a:rPr lang="fr-FR" sz="2800" dirty="0"/>
              <a:t>Cette catégorie inclut également les consommations égales ou même inférieures aux seuils de l'OMS quand elles sont associées à une situation à risque et/ou un risque individuel particulier.</a:t>
            </a:r>
          </a:p>
        </p:txBody>
      </p:sp>
    </p:spTree>
    <p:extLst>
      <p:ext uri="{BB962C8B-B14F-4D97-AF65-F5344CB8AC3E}">
        <p14:creationId xmlns:p14="http://schemas.microsoft.com/office/powerpoint/2010/main" val="85980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 mésusage (II)</a:t>
            </a:r>
          </a:p>
        </p:txBody>
      </p:sp>
      <p:sp>
        <p:nvSpPr>
          <p:cNvPr id="3" name="Subtitle 2"/>
          <p:cNvSpPr>
            <a:spLocks noGrp="1"/>
          </p:cNvSpPr>
          <p:nvPr>
            <p:ph type="subTitle" idx="1"/>
          </p:nvPr>
        </p:nvSpPr>
        <p:spPr>
          <a:xfrm>
            <a:off x="1188000" y="558815"/>
            <a:ext cx="8607754" cy="359137"/>
          </a:xfrm>
        </p:spPr>
        <p:txBody>
          <a:bodyPr/>
          <a:lstStyle/>
          <a:p>
            <a:r>
              <a:rPr lang="fr-FR" dirty="0"/>
              <a:t>L’usage nocif (« consommateur à problèmes »)</a:t>
            </a:r>
            <a:endParaRPr lang="fr-FR" sz="2000" dirty="0"/>
          </a:p>
        </p:txBody>
      </p:sp>
      <p:sp>
        <p:nvSpPr>
          <p:cNvPr id="4" name="Content Placeholder 3"/>
          <p:cNvSpPr>
            <a:spLocks noGrp="1"/>
          </p:cNvSpPr>
          <p:nvPr>
            <p:ph idx="13"/>
          </p:nvPr>
        </p:nvSpPr>
        <p:spPr>
          <a:xfrm>
            <a:off x="1080000" y="1329907"/>
            <a:ext cx="8632476" cy="5040000"/>
          </a:xfrm>
        </p:spPr>
        <p:txBody>
          <a:bodyPr/>
          <a:lstStyle/>
          <a:p>
            <a:r>
              <a:rPr lang="fr-FR" sz="2800" dirty="0"/>
              <a:t>Toute conduite de consommation caractérisée par:</a:t>
            </a:r>
          </a:p>
          <a:p>
            <a:pPr marL="800100" lvl="1" indent="-342900">
              <a:buFont typeface="Arial" charset="0"/>
              <a:buAutoNum type="arabicParenR"/>
            </a:pPr>
            <a:endParaRPr lang="fr-FR" dirty="0">
              <a:latin typeface="+mn-lt"/>
            </a:endParaRPr>
          </a:p>
          <a:p>
            <a:pPr marL="800100" lvl="1" indent="-342900">
              <a:buFont typeface="Arial" charset="0"/>
              <a:buAutoNum type="arabicParenR"/>
            </a:pPr>
            <a:r>
              <a:rPr lang="fr-FR" dirty="0">
                <a:latin typeface="+mn-lt"/>
              </a:rPr>
              <a:t>l'existence d'au moins un dommage d'ordre médical, psychique ou social induit par la consommation, quels que soient sa fréquence et son niveau de consommation, et par:</a:t>
            </a:r>
          </a:p>
          <a:p>
            <a:pPr marL="1257300" lvl="2" indent="-342900">
              <a:buFont typeface="Arial" charset="0"/>
              <a:buAutoNum type="arabicParenR"/>
            </a:pPr>
            <a:endParaRPr lang="fr-FR" sz="1200" dirty="0">
              <a:latin typeface="+mn-lt"/>
            </a:endParaRPr>
          </a:p>
          <a:p>
            <a:pPr marL="800100" lvl="1" indent="-342900">
              <a:buFont typeface="Arial" charset="0"/>
              <a:buAutoNum type="arabicParenR"/>
            </a:pPr>
            <a:r>
              <a:rPr lang="fr-FR" dirty="0">
                <a:latin typeface="+mn-lt"/>
              </a:rPr>
              <a:t>l'absence de dépendance</a:t>
            </a:r>
            <a:endParaRPr lang="fr-FR" sz="2400" dirty="0">
              <a:latin typeface="+mn-lt"/>
            </a:endParaRPr>
          </a:p>
        </p:txBody>
      </p:sp>
    </p:spTree>
    <p:extLst>
      <p:ext uri="{BB962C8B-B14F-4D97-AF65-F5344CB8AC3E}">
        <p14:creationId xmlns:p14="http://schemas.microsoft.com/office/powerpoint/2010/main" val="52625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000" y="0"/>
            <a:ext cx="7232100" cy="536352"/>
          </a:xfrm>
        </p:spPr>
        <p:txBody>
          <a:bodyPr/>
          <a:lstStyle/>
          <a:p>
            <a:r>
              <a:rPr lang="fr-FR" sz="3100" dirty="0"/>
              <a:t>Le mésusage (III)</a:t>
            </a:r>
          </a:p>
        </p:txBody>
      </p:sp>
      <p:sp>
        <p:nvSpPr>
          <p:cNvPr id="3" name="Subtitle 2"/>
          <p:cNvSpPr>
            <a:spLocks noGrp="1"/>
          </p:cNvSpPr>
          <p:nvPr>
            <p:ph type="subTitle" idx="1"/>
          </p:nvPr>
        </p:nvSpPr>
        <p:spPr>
          <a:xfrm>
            <a:off x="1188000" y="558815"/>
            <a:ext cx="8607754" cy="359137"/>
          </a:xfrm>
        </p:spPr>
        <p:txBody>
          <a:bodyPr/>
          <a:lstStyle/>
          <a:p>
            <a:r>
              <a:rPr lang="fr-FR" dirty="0"/>
              <a:t>L’usage avec dépendance (« consommateur dépendant »)</a:t>
            </a:r>
            <a:endParaRPr lang="fr-FR" sz="2000" dirty="0"/>
          </a:p>
        </p:txBody>
      </p:sp>
      <p:sp>
        <p:nvSpPr>
          <p:cNvPr id="4" name="Content Placeholder 3"/>
          <p:cNvSpPr>
            <a:spLocks noGrp="1"/>
          </p:cNvSpPr>
          <p:nvPr>
            <p:ph idx="13"/>
          </p:nvPr>
        </p:nvSpPr>
        <p:spPr>
          <a:xfrm>
            <a:off x="1080000" y="1329907"/>
            <a:ext cx="8632476" cy="5040000"/>
          </a:xfrm>
        </p:spPr>
        <p:txBody>
          <a:bodyPr/>
          <a:lstStyle/>
          <a:p>
            <a:r>
              <a:rPr lang="fr-FR" sz="2800" dirty="0"/>
              <a:t>Toute consommation caractérisée par la perte de la maîtrise de celle-ci.</a:t>
            </a:r>
            <a:endParaRPr lang="fr-FR" sz="3200" dirty="0"/>
          </a:p>
          <a:p>
            <a:r>
              <a:rPr lang="fr-FR" sz="2800" dirty="0"/>
              <a:t>L'usage avec dépendance ne se définit donc ni par rapport à un seuil ou une fréquence de consommation, ni par l'existence de dommages induits qui néanmoins sont souvent associés.</a:t>
            </a:r>
          </a:p>
          <a:p>
            <a:r>
              <a:rPr lang="fr-FR" sz="2800" dirty="0"/>
              <a:t>La dépendance peut être :</a:t>
            </a:r>
          </a:p>
          <a:p>
            <a:pPr lvl="1">
              <a:spcBef>
                <a:spcPts val="1100"/>
              </a:spcBef>
            </a:pPr>
            <a:r>
              <a:rPr lang="fr-FR" dirty="0">
                <a:latin typeface="+mn-lt"/>
              </a:rPr>
              <a:t>Avec produit</a:t>
            </a:r>
          </a:p>
          <a:p>
            <a:pPr lvl="2"/>
            <a:r>
              <a:rPr lang="fr-FR" dirty="0">
                <a:latin typeface="+mn-lt"/>
              </a:rPr>
              <a:t>Licite (tabac, alcool, benzodiazépines)</a:t>
            </a:r>
          </a:p>
          <a:p>
            <a:pPr lvl="2"/>
            <a:r>
              <a:rPr lang="fr-FR" dirty="0">
                <a:latin typeface="+mn-lt"/>
              </a:rPr>
              <a:t>Illicite (cannabis, héroïne, cocaïne…)</a:t>
            </a:r>
          </a:p>
          <a:p>
            <a:pPr lvl="1"/>
            <a:r>
              <a:rPr lang="fr-FR" dirty="0">
                <a:latin typeface="+mn-lt"/>
              </a:rPr>
              <a:t>Sans produit </a:t>
            </a:r>
            <a:r>
              <a:rPr lang="fr-FR" sz="2200" dirty="0">
                <a:latin typeface="+mn-lt"/>
              </a:rPr>
              <a:t>(jeu, travail, sexe, ordinateur, achats compulsifs)</a:t>
            </a:r>
          </a:p>
          <a:p>
            <a:pPr lvl="2"/>
            <a:endParaRPr lang="fr-FR" sz="3000" dirty="0">
              <a:latin typeface="+mn-lt"/>
            </a:endParaRPr>
          </a:p>
        </p:txBody>
      </p:sp>
    </p:spTree>
    <p:extLst>
      <p:ext uri="{BB962C8B-B14F-4D97-AF65-F5344CB8AC3E}">
        <p14:creationId xmlns:p14="http://schemas.microsoft.com/office/powerpoint/2010/main" val="868579816"/>
      </p:ext>
    </p:extLst>
  </p:cSld>
  <p:clrMapOvr>
    <a:masterClrMapping/>
  </p:clrMapOvr>
</p:sld>
</file>

<file path=ppt/theme/theme1.xml><?xml version="1.0" encoding="utf-8"?>
<a:theme xmlns:a="http://schemas.openxmlformats.org/drawingml/2006/main" name="Groupe_Presentation_Stéthoscop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Groupe_Presentation_Stéthoscope.potx</Template>
  <TotalTime>1401</TotalTime>
  <Words>5406</Words>
  <Application>Microsoft Office PowerPoint</Application>
  <PresentationFormat>Format A4 (210 x 297 mm)</PresentationFormat>
  <Paragraphs>416</Paragraphs>
  <Slides>50</Slides>
  <Notes>44</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50</vt:i4>
      </vt:variant>
    </vt:vector>
  </HeadingPairs>
  <TitlesOfParts>
    <vt:vector size="61" baseType="lpstr">
      <vt:lpstr>MS PGothic</vt:lpstr>
      <vt:lpstr>MS PGothic</vt:lpstr>
      <vt:lpstr>Arial</vt:lpstr>
      <vt:lpstr>Calibri</vt:lpstr>
      <vt:lpstr>Calibri Light</vt:lpstr>
      <vt:lpstr>Century Gothic</vt:lpstr>
      <vt:lpstr>Gotham Narrow Medium</vt:lpstr>
      <vt:lpstr>Times New Roman</vt:lpstr>
      <vt:lpstr>ヒラギノ角ゴ Pro W3</vt:lpstr>
      <vt:lpstr>Groupe_Presentation_Stéthoscope</vt:lpstr>
      <vt:lpstr>Worksheet</vt:lpstr>
      <vt:lpstr>Présentation PowerPoint</vt:lpstr>
      <vt:lpstr>Présentation PowerPoint</vt:lpstr>
      <vt:lpstr>Introduction</vt:lpstr>
      <vt:lpstr>Les pratiques d’usage</vt:lpstr>
      <vt:lpstr>Les pratiques d’usage</vt:lpstr>
      <vt:lpstr>L’intoxication aiguë</vt:lpstr>
      <vt:lpstr>Le mésusage (I)</vt:lpstr>
      <vt:lpstr>Le mésusage (II)</vt:lpstr>
      <vt:lpstr>Le mésusage (III)</vt:lpstr>
      <vt:lpstr>Terminologie</vt:lpstr>
      <vt:lpstr>Terminologie</vt:lpstr>
      <vt:lpstr>Terminologie</vt:lpstr>
      <vt:lpstr>Terminologie</vt:lpstr>
      <vt:lpstr>Terminologie</vt:lpstr>
      <vt:lpstr>Terminologie</vt:lpstr>
      <vt:lpstr>Terminologie</vt:lpstr>
      <vt:lpstr>Terminologie</vt:lpstr>
      <vt:lpstr>Terminologie</vt:lpstr>
      <vt:lpstr>Questionnaire de dépistage (tabac)</vt:lpstr>
      <vt:lpstr>Questionnaire de dépistage (benzodiazépines)</vt:lpstr>
      <vt:lpstr>Questionnaires de dépistage (alcool)</vt:lpstr>
      <vt:lpstr>QMICA (version alcool)</vt:lpstr>
      <vt:lpstr>Comprendre les addictions</vt:lpstr>
      <vt:lpstr>Comprendre les addictions</vt:lpstr>
      <vt:lpstr>Comprendre les addictions</vt:lpstr>
      <vt:lpstr>Comprendre les addictions</vt:lpstr>
      <vt:lpstr>Comprendre les addictions</vt:lpstr>
      <vt:lpstr>Comprendre les addictions</vt:lpstr>
      <vt:lpstr>Comprendre les addictions</vt:lpstr>
      <vt:lpstr>Comprendre les addictions</vt:lpstr>
      <vt:lpstr>Comprendre les addictions</vt:lpstr>
      <vt:lpstr>Dangerosité des substances</vt:lpstr>
      <vt:lpstr>Dangerosité des substances</vt:lpstr>
      <vt:lpstr>Les produits</vt:lpstr>
      <vt:lpstr>Les produits</vt:lpstr>
      <vt:lpstr>Les produits</vt:lpstr>
      <vt:lpstr>Les produits</vt:lpstr>
      <vt:lpstr>Les psychotropes</vt:lpstr>
      <vt:lpstr>Les benzodiazépines</vt:lpstr>
      <vt:lpstr>Les benzodiazépines</vt:lpstr>
      <vt:lpstr>Les benzodiazépines</vt:lpstr>
      <vt:lpstr>Les addictions sans drogue(s)</vt:lpstr>
      <vt:lpstr>Les addictions sans drogue(s)</vt:lpstr>
      <vt:lpstr>Les addictions sans drogue(s)</vt:lpstr>
      <vt:lpstr>Les addictions sans drogue(s)</vt:lpstr>
      <vt:lpstr>Les addictions sans drogue(s)</vt:lpstr>
      <vt:lpstr>Les addictions sans drogue(s)</vt:lpstr>
      <vt:lpstr>Pour conclure …</vt:lpstr>
      <vt:lpstr>Bibliographie</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Ismael Ruiz</dc:creator>
  <cp:lastModifiedBy>Safia Kinani</cp:lastModifiedBy>
  <cp:revision>520</cp:revision>
  <cp:lastPrinted>2019-04-02T23:25:34Z</cp:lastPrinted>
  <dcterms:created xsi:type="dcterms:W3CDTF">2014-09-09T18:02:40Z</dcterms:created>
  <dcterms:modified xsi:type="dcterms:W3CDTF">2021-11-12T08:19:00Z</dcterms:modified>
</cp:coreProperties>
</file>